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1"/>
  </p:notesMasterIdLst>
  <p:sldIdLst>
    <p:sldId id="398" r:id="rId3"/>
    <p:sldId id="399" r:id="rId4"/>
    <p:sldId id="343" r:id="rId5"/>
    <p:sldId id="445" r:id="rId6"/>
    <p:sldId id="462" r:id="rId7"/>
    <p:sldId id="453" r:id="rId8"/>
    <p:sldId id="447" r:id="rId9"/>
    <p:sldId id="454" r:id="rId10"/>
    <p:sldId id="459" r:id="rId11"/>
    <p:sldId id="446" r:id="rId12"/>
    <p:sldId id="455" r:id="rId13"/>
    <p:sldId id="456" r:id="rId14"/>
    <p:sldId id="448" r:id="rId15"/>
    <p:sldId id="458" r:id="rId16"/>
    <p:sldId id="460" r:id="rId17"/>
    <p:sldId id="457" r:id="rId18"/>
    <p:sldId id="449" r:id="rId19"/>
    <p:sldId id="258" r:id="rId20"/>
  </p:sldIdLst>
  <p:sldSz cx="9144000" cy="6858000" type="screen4x3"/>
  <p:notesSz cx="7019925" cy="93059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587"/>
    <a:srgbClr val="1F60A9"/>
    <a:srgbClr val="0B1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08" autoAdjust="0"/>
    <p:restoredTop sz="80645" autoAdjust="0"/>
  </p:normalViewPr>
  <p:slideViewPr>
    <p:cSldViewPr>
      <p:cViewPr varScale="1">
        <p:scale>
          <a:sx n="89" d="100"/>
          <a:sy n="89" d="100"/>
        </p:scale>
        <p:origin x="2604" y="8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968" cy="465296"/>
          </a:xfrm>
          <a:prstGeom prst="rect">
            <a:avLst/>
          </a:prstGeom>
        </p:spPr>
        <p:txBody>
          <a:bodyPr vert="horz" lIns="93287" tIns="46644" rIns="93287" bIns="46644" rtlCol="0"/>
          <a:lstStyle>
            <a:lvl1pPr algn="l">
              <a:defRPr sz="1200"/>
            </a:lvl1pPr>
          </a:lstStyle>
          <a:p>
            <a:endParaRPr lang="en-US"/>
          </a:p>
        </p:txBody>
      </p:sp>
      <p:sp>
        <p:nvSpPr>
          <p:cNvPr id="3" name="Date Placeholder 2"/>
          <p:cNvSpPr>
            <a:spLocks noGrp="1"/>
          </p:cNvSpPr>
          <p:nvPr>
            <p:ph type="dt" idx="1"/>
          </p:nvPr>
        </p:nvSpPr>
        <p:spPr>
          <a:xfrm>
            <a:off x="3976333" y="0"/>
            <a:ext cx="3041968" cy="465296"/>
          </a:xfrm>
          <a:prstGeom prst="rect">
            <a:avLst/>
          </a:prstGeom>
        </p:spPr>
        <p:txBody>
          <a:bodyPr vert="horz" lIns="93287" tIns="46644" rIns="93287" bIns="46644" rtlCol="0"/>
          <a:lstStyle>
            <a:lvl1pPr algn="r">
              <a:defRPr sz="1200"/>
            </a:lvl1pPr>
          </a:lstStyle>
          <a:p>
            <a:fld id="{9D886DC0-0A93-42D6-A675-017B8760B41B}" type="datetimeFigureOut">
              <a:rPr lang="en-US" smtClean="0"/>
              <a:pPr/>
              <a:t>3/18/2022</a:t>
            </a:fld>
            <a:endParaRPr lang="en-US"/>
          </a:p>
        </p:txBody>
      </p:sp>
      <p:sp>
        <p:nvSpPr>
          <p:cNvPr id="4" name="Slide Image Placeholder 3"/>
          <p:cNvSpPr>
            <a:spLocks noGrp="1" noRot="1" noChangeAspect="1"/>
          </p:cNvSpPr>
          <p:nvPr>
            <p:ph type="sldImg" idx="2"/>
          </p:nvPr>
        </p:nvSpPr>
        <p:spPr>
          <a:xfrm>
            <a:off x="1184275" y="698500"/>
            <a:ext cx="4651375" cy="3489325"/>
          </a:xfrm>
          <a:prstGeom prst="rect">
            <a:avLst/>
          </a:prstGeom>
          <a:noFill/>
          <a:ln w="12700">
            <a:solidFill>
              <a:prstClr val="black"/>
            </a:solidFill>
          </a:ln>
        </p:spPr>
        <p:txBody>
          <a:bodyPr vert="horz" lIns="93287" tIns="46644" rIns="93287" bIns="46644" rtlCol="0" anchor="ctr"/>
          <a:lstStyle/>
          <a:p>
            <a:endParaRPr lang="en-US"/>
          </a:p>
        </p:txBody>
      </p:sp>
      <p:sp>
        <p:nvSpPr>
          <p:cNvPr id="5" name="Notes Placeholder 4"/>
          <p:cNvSpPr>
            <a:spLocks noGrp="1"/>
          </p:cNvSpPr>
          <p:nvPr>
            <p:ph type="body" sz="quarter" idx="3"/>
          </p:nvPr>
        </p:nvSpPr>
        <p:spPr>
          <a:xfrm>
            <a:off x="701993" y="4420315"/>
            <a:ext cx="5615940" cy="4187666"/>
          </a:xfrm>
          <a:prstGeom prst="rect">
            <a:avLst/>
          </a:prstGeom>
        </p:spPr>
        <p:txBody>
          <a:bodyPr vert="horz" lIns="93287" tIns="46644" rIns="93287" bIns="4664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9014"/>
            <a:ext cx="3041968" cy="465296"/>
          </a:xfrm>
          <a:prstGeom prst="rect">
            <a:avLst/>
          </a:prstGeom>
        </p:spPr>
        <p:txBody>
          <a:bodyPr vert="horz" lIns="93287" tIns="46644" rIns="93287" bIns="46644" rtlCol="0" anchor="b"/>
          <a:lstStyle>
            <a:lvl1pPr algn="l">
              <a:defRPr sz="1200"/>
            </a:lvl1pPr>
          </a:lstStyle>
          <a:p>
            <a:endParaRPr lang="en-US"/>
          </a:p>
        </p:txBody>
      </p:sp>
      <p:sp>
        <p:nvSpPr>
          <p:cNvPr id="7" name="Slide Number Placeholder 6"/>
          <p:cNvSpPr>
            <a:spLocks noGrp="1"/>
          </p:cNvSpPr>
          <p:nvPr>
            <p:ph type="sldNum" sz="quarter" idx="5"/>
          </p:nvPr>
        </p:nvSpPr>
        <p:spPr>
          <a:xfrm>
            <a:off x="3976333" y="8839014"/>
            <a:ext cx="3041968" cy="465296"/>
          </a:xfrm>
          <a:prstGeom prst="rect">
            <a:avLst/>
          </a:prstGeom>
        </p:spPr>
        <p:txBody>
          <a:bodyPr vert="horz" lIns="93287" tIns="46644" rIns="93287" bIns="46644" rtlCol="0" anchor="b"/>
          <a:lstStyle>
            <a:lvl1pPr algn="r">
              <a:defRPr sz="1200"/>
            </a:lvl1pPr>
          </a:lstStyle>
          <a:p>
            <a:fld id="{FA26487E-518C-43F7-A8EE-728BE395642E}" type="slidenum">
              <a:rPr lang="en-US" smtClean="0"/>
              <a:pPr/>
              <a:t>‹#›</a:t>
            </a:fld>
            <a:endParaRPr lang="en-US"/>
          </a:p>
        </p:txBody>
      </p:sp>
    </p:spTree>
    <p:extLst>
      <p:ext uri="{BB962C8B-B14F-4D97-AF65-F5344CB8AC3E}">
        <p14:creationId xmlns:p14="http://schemas.microsoft.com/office/powerpoint/2010/main" val="2902660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Hello everyone, and thank you so much for having us at this year’s 2022 DSPS Competition. We are with Boise State University, this is Steven Kim, TJ Zhang, and Amanda Mullins. We are here to present our findings from our ‘Pavement Defects Detection Based on Yolov5 and Generative Adversarial Network’.</a:t>
            </a:r>
            <a:endParaRPr lang="en-US" sz="800"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1</a:t>
            </a:fld>
            <a:endParaRPr lang="en-US"/>
          </a:p>
        </p:txBody>
      </p:sp>
    </p:spTree>
    <p:extLst>
      <p:ext uri="{BB962C8B-B14F-4D97-AF65-F5344CB8AC3E}">
        <p14:creationId xmlns:p14="http://schemas.microsoft.com/office/powerpoint/2010/main" val="724439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G will generate new images with the same statistics as the training set. And the discriminator will evaluate the results from G. the G ‘s work is to increase the error rate of the discriminative network.</a:t>
            </a:r>
          </a:p>
        </p:txBody>
      </p:sp>
      <p:sp>
        <p:nvSpPr>
          <p:cNvPr id="4" name="Slide Number Placeholder 3"/>
          <p:cNvSpPr>
            <a:spLocks noGrp="1"/>
          </p:cNvSpPr>
          <p:nvPr>
            <p:ph type="sldNum" sz="quarter" idx="10"/>
          </p:nvPr>
        </p:nvSpPr>
        <p:spPr/>
        <p:txBody>
          <a:bodyPr/>
          <a:lstStyle/>
          <a:p>
            <a:fld id="{FA26487E-518C-43F7-A8EE-728BE395642E}" type="slidenum">
              <a:rPr lang="en-US" smtClean="0"/>
              <a:pPr/>
              <a:t>10</a:t>
            </a:fld>
            <a:endParaRPr lang="en-US"/>
          </a:p>
        </p:txBody>
      </p:sp>
    </p:spTree>
    <p:extLst>
      <p:ext uri="{BB962C8B-B14F-4D97-AF65-F5344CB8AC3E}">
        <p14:creationId xmlns:p14="http://schemas.microsoft.com/office/powerpoint/2010/main" val="3101681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11</a:t>
            </a:fld>
            <a:endParaRPr lang="en-US"/>
          </a:p>
        </p:txBody>
      </p:sp>
    </p:spTree>
    <p:extLst>
      <p:ext uri="{BB962C8B-B14F-4D97-AF65-F5344CB8AC3E}">
        <p14:creationId xmlns:p14="http://schemas.microsoft.com/office/powerpoint/2010/main" val="3518379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pavement images are used to train the GAN model to produce realistic images. Both the real and generated fake images are annotated and split into training data and validation data.</a:t>
            </a:r>
          </a:p>
        </p:txBody>
      </p:sp>
      <p:sp>
        <p:nvSpPr>
          <p:cNvPr id="4" name="Slide Number Placeholder 3"/>
          <p:cNvSpPr>
            <a:spLocks noGrp="1"/>
          </p:cNvSpPr>
          <p:nvPr>
            <p:ph type="sldNum" sz="quarter" idx="10"/>
          </p:nvPr>
        </p:nvSpPr>
        <p:spPr/>
        <p:txBody>
          <a:bodyPr/>
          <a:lstStyle/>
          <a:p>
            <a:fld id="{FA26487E-518C-43F7-A8EE-728BE395642E}" type="slidenum">
              <a:rPr lang="en-US" smtClean="0"/>
              <a:pPr/>
              <a:t>12</a:t>
            </a:fld>
            <a:endParaRPr lang="en-US"/>
          </a:p>
        </p:txBody>
      </p:sp>
    </p:spTree>
    <p:extLst>
      <p:ext uri="{BB962C8B-B14F-4D97-AF65-F5344CB8AC3E}">
        <p14:creationId xmlns:p14="http://schemas.microsoft.com/office/powerpoint/2010/main" val="2309316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To analyze why accuracy decreased, the tradeoffs from the preprocessing methods negatively affected our dataset. The Gaussian filter narrows down the boundaries between defects and background, thus reducing the accuracy. The histogram equalization sharpens the contrast; however, the feature of the non-defect area would widen, impacting the accuracy of the model. Subtracting the average value in the pavement image removes the background and noise, along with some useful features from the distress. Thus, image preprocessing in this task may not be considered a wise decision. To improve the model's F1 score, increasing the size of the data set becomes the most optimal choice.</a:t>
            </a:r>
          </a:p>
        </p:txBody>
      </p:sp>
      <p:sp>
        <p:nvSpPr>
          <p:cNvPr id="4" name="Slide Number Placeholder 3"/>
          <p:cNvSpPr>
            <a:spLocks noGrp="1"/>
          </p:cNvSpPr>
          <p:nvPr>
            <p:ph type="sldNum" sz="quarter" idx="10"/>
          </p:nvPr>
        </p:nvSpPr>
        <p:spPr/>
        <p:txBody>
          <a:bodyPr/>
          <a:lstStyle/>
          <a:p>
            <a:fld id="{FA26487E-518C-43F7-A8EE-728BE395642E}" type="slidenum">
              <a:rPr lang="en-US" smtClean="0"/>
              <a:pPr/>
              <a:t>13</a:t>
            </a:fld>
            <a:endParaRPr lang="en-US"/>
          </a:p>
        </p:txBody>
      </p:sp>
    </p:spTree>
    <p:extLst>
      <p:ext uri="{BB962C8B-B14F-4D97-AF65-F5344CB8AC3E}">
        <p14:creationId xmlns:p14="http://schemas.microsoft.com/office/powerpoint/2010/main" val="1888332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While in the 0 iteration of GAN, the fake image totally consisted of random noise. However, after 100000 epochs of training, the pavement surface image generated by the GAN model is quite similar to the real image, although the area around the distress is still slightly distorted. Thus, 100 fake images were selected after 100000 epochs as an another source of data. </a:t>
            </a:r>
          </a:p>
        </p:txBody>
      </p:sp>
      <p:sp>
        <p:nvSpPr>
          <p:cNvPr id="4" name="Slide Number Placeholder 3"/>
          <p:cNvSpPr>
            <a:spLocks noGrp="1"/>
          </p:cNvSpPr>
          <p:nvPr>
            <p:ph type="sldNum" sz="quarter" idx="10"/>
          </p:nvPr>
        </p:nvSpPr>
        <p:spPr/>
        <p:txBody>
          <a:bodyPr/>
          <a:lstStyle/>
          <a:p>
            <a:fld id="{FA26487E-518C-43F7-A8EE-728BE395642E}" type="slidenum">
              <a:rPr lang="en-US" smtClean="0"/>
              <a:pPr/>
              <a:t>14</a:t>
            </a:fld>
            <a:endParaRPr lang="en-US"/>
          </a:p>
        </p:txBody>
      </p:sp>
    </p:spTree>
    <p:extLst>
      <p:ext uri="{BB962C8B-B14F-4D97-AF65-F5344CB8AC3E}">
        <p14:creationId xmlns:p14="http://schemas.microsoft.com/office/powerpoint/2010/main" val="1940842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200000"/>
              </a:lnSpc>
              <a:spcBef>
                <a:spcPts val="0"/>
              </a:spcBef>
              <a:spcAft>
                <a:spcPts val="0"/>
              </a:spcAft>
              <a:buClrTx/>
              <a:buSzTx/>
              <a:buFont typeface="Wingdings" panose="05000000000000000000" pitchFamily="2" charset="2"/>
              <a:buNone/>
              <a:tabLst/>
              <a:defRPr/>
            </a:pPr>
            <a:r>
              <a:rPr lang="en-US" sz="800" dirty="0">
                <a:latin typeface="Arial" panose="020B0604020202020204" pitchFamily="34" charset="0"/>
                <a:cs typeface="Arial" panose="020B0604020202020204" pitchFamily="34" charset="0"/>
              </a:rPr>
              <a:t>While in the 0 iteration of GAN, the fake image totally consisted of random noise. However, after 100000 epochs of training, the pavement surface image generated by the GAN model is quite similar to the real image, although the area around the distress is still slightly distorted. Thus, 100 fake images were selected after 100000 epochs as an another source of data. </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15</a:t>
            </a:fld>
            <a:endParaRPr lang="en-US"/>
          </a:p>
        </p:txBody>
      </p:sp>
    </p:spTree>
    <p:extLst>
      <p:ext uri="{BB962C8B-B14F-4D97-AF65-F5344CB8AC3E}">
        <p14:creationId xmlns:p14="http://schemas.microsoft.com/office/powerpoint/2010/main" val="1477684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Yolov5 model was tested by using different amount of images.</a:t>
            </a: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addition of the second batch of images resulted in a decrease in the F1 score. The first batch and the testing data were annotated by sponsors of DSPS22, who might have diverse standards when it comes to annotating images. Thus, the outcome would be affected due to their definition of distress, which explains the small drop in the F1 score. Nevertheless, self-annotated images are necessary to the training and validation data, since it is considered as a tradeoff between the accuracy and the model's robustness. The addition of fake images brought an increase in the F1 score of 0.633. The improvement is considered significant, compared to the raw data accuracy of 0.581. </a:t>
            </a:r>
          </a:p>
        </p:txBody>
      </p:sp>
      <p:sp>
        <p:nvSpPr>
          <p:cNvPr id="4" name="Slide Number Placeholder 3"/>
          <p:cNvSpPr>
            <a:spLocks noGrp="1"/>
          </p:cNvSpPr>
          <p:nvPr>
            <p:ph type="sldNum" sz="quarter" idx="10"/>
          </p:nvPr>
        </p:nvSpPr>
        <p:spPr/>
        <p:txBody>
          <a:bodyPr/>
          <a:lstStyle/>
          <a:p>
            <a:fld id="{FA26487E-518C-43F7-A8EE-728BE395642E}" type="slidenum">
              <a:rPr lang="en-US" smtClean="0"/>
              <a:pPr/>
              <a:t>16</a:t>
            </a:fld>
            <a:endParaRPr lang="en-US"/>
          </a:p>
        </p:txBody>
      </p:sp>
    </p:spTree>
    <p:extLst>
      <p:ext uri="{BB962C8B-B14F-4D97-AF65-F5344CB8AC3E}">
        <p14:creationId xmlns:p14="http://schemas.microsoft.com/office/powerpoint/2010/main" val="4663719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17</a:t>
            </a:fld>
            <a:endParaRPr lang="en-US"/>
          </a:p>
        </p:txBody>
      </p:sp>
    </p:spTree>
    <p:extLst>
      <p:ext uri="{BB962C8B-B14F-4D97-AF65-F5344CB8AC3E}">
        <p14:creationId xmlns:p14="http://schemas.microsoft.com/office/powerpoint/2010/main" val="1222168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The overview of our presentation can be seen here. We will discuss a brief background of pavement distress detection, the data of this project, the methodology, results, then conclude with a brief summary.</a:t>
            </a:r>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2</a:t>
            </a:fld>
            <a:endParaRPr lang="en-US"/>
          </a:p>
        </p:txBody>
      </p:sp>
    </p:spTree>
    <p:extLst>
      <p:ext uri="{BB962C8B-B14F-4D97-AF65-F5344CB8AC3E}">
        <p14:creationId xmlns:p14="http://schemas.microsoft.com/office/powerpoint/2010/main" val="757460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*Pavement Distresses*</a:t>
            </a: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There are several different pavement distresses, such as various </a:t>
            </a:r>
            <a:r>
              <a:rPr lang="en-US" sz="800" dirty="0" err="1">
                <a:latin typeface="Arial" panose="020B0604020202020204" pitchFamily="34" charset="0"/>
                <a:cs typeface="Arial" panose="020B0604020202020204" pitchFamily="34" charset="0"/>
              </a:rPr>
              <a:t>cracks,patching</a:t>
            </a:r>
            <a:r>
              <a:rPr lang="en-US" sz="800" dirty="0">
                <a:latin typeface="Arial" panose="020B0604020202020204" pitchFamily="34" charset="0"/>
                <a:cs typeface="Arial" panose="020B0604020202020204" pitchFamily="34" charset="0"/>
              </a:rPr>
              <a:t>, ceiling </a:t>
            </a:r>
            <a:r>
              <a:rPr lang="en-US" sz="800" dirty="0" err="1">
                <a:latin typeface="Arial" panose="020B0604020202020204" pitchFamily="34" charset="0"/>
                <a:cs typeface="Arial" panose="020B0604020202020204" pitchFamily="34" charset="0"/>
              </a:rPr>
              <a:t>ect</a:t>
            </a:r>
            <a:r>
              <a:rPr lang="en-US" sz="800" dirty="0">
                <a:latin typeface="Arial" panose="020B0604020202020204" pitchFamily="34" charset="0"/>
                <a:cs typeface="Arial" panose="020B0604020202020204" pitchFamily="34" charset="0"/>
              </a:rPr>
              <a:t>., that occur over the course of a pavement’s service life and can negatively impact the performance and longevity of the structure lifespan. These distresses can occur as a result of loading, environmental conditions, chemicals, and materials used. </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*Prevention and identification*</a:t>
            </a: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traditional method to get the number and distribution of defects is counting manually by engineers. However,  this method is time consuming, labor intensive and also sometimes dangerous, affecting the traffic.</a:t>
            </a: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A promising new field of interdisciplinary work with computer science being applied to the civil engineering industry, is intelligent pavement defect inspection and identification. If this method is implemented correctly, it could be utilized to identify pavement defects, the severity of the distress, and implement repairs; all through nondestructive methods. </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3</a:t>
            </a:fld>
            <a:endParaRPr lang="en-US"/>
          </a:p>
        </p:txBody>
      </p:sp>
    </p:spTree>
    <p:extLst>
      <p:ext uri="{BB962C8B-B14F-4D97-AF65-F5344CB8AC3E}">
        <p14:creationId xmlns:p14="http://schemas.microsoft.com/office/powerpoint/2010/main" val="4233972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Improving the accuracy and efficiency of this process is currently a hot topic for civil engineering research.  The main methods to detect deterioration in roads can be divided into three categories. </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first is conventional methods, like threshold segmentation, edge detection and minimal path selection algorithms are computationally efficient, but perform poorly in terms of robustness, as it easily fails when it encounters illumination changes or irregular shaped defects.</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second is Machine learning methods, such as support vector machines and random forest can achieve better accuracy than conventional methods when facing new situations during road inspection. However, feature engineering, which heavily depends on the engineer's knowledge, may limit the overall performance. </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third is Deep learning methods. it  is becoming one of the most advanced pixel-level target detection methods in road condition inspection. Many methods like CNN and YOLO have good applications in the transportation infrastructure management field.  However, it requires a vast amount of pavement damage images to achieve accurate network training.</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4</a:t>
            </a:fld>
            <a:endParaRPr lang="en-US"/>
          </a:p>
        </p:txBody>
      </p:sp>
    </p:spTree>
    <p:extLst>
      <p:ext uri="{BB962C8B-B14F-4D97-AF65-F5344CB8AC3E}">
        <p14:creationId xmlns:p14="http://schemas.microsoft.com/office/powerpoint/2010/main" val="2209631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5</a:t>
            </a:fld>
            <a:endParaRPr lang="en-US"/>
          </a:p>
        </p:txBody>
      </p:sp>
    </p:spTree>
    <p:extLst>
      <p:ext uri="{BB962C8B-B14F-4D97-AF65-F5344CB8AC3E}">
        <p14:creationId xmlns:p14="http://schemas.microsoft.com/office/powerpoint/2010/main" val="108743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Training and Tuning data are not enough for training and validating the model.</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So the logic in annotate these distresses are different. It may cause a decrease in test accuracy. However, I think it is necessary. As we know, there should be many engineers who will annotate the road images. Each person has his/her own understanding of the defects. We called it bias. So, by introducing the second release, the robust of the model would be improved a lot which means more than a little drop in accuracy.</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6</a:t>
            </a:fld>
            <a:endParaRPr lang="en-US"/>
          </a:p>
        </p:txBody>
      </p:sp>
    </p:spTree>
    <p:extLst>
      <p:ext uri="{BB962C8B-B14F-4D97-AF65-F5344CB8AC3E}">
        <p14:creationId xmlns:p14="http://schemas.microsoft.com/office/powerpoint/2010/main" val="2316939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pavement images are used to train the GAN model to produce realistic images. Both the real and generated fake images are annotated and split into training data and validation data.</a:t>
            </a:r>
          </a:p>
        </p:txBody>
      </p:sp>
      <p:sp>
        <p:nvSpPr>
          <p:cNvPr id="4" name="Slide Number Placeholder 3"/>
          <p:cNvSpPr>
            <a:spLocks noGrp="1"/>
          </p:cNvSpPr>
          <p:nvPr>
            <p:ph type="sldNum" sz="quarter" idx="10"/>
          </p:nvPr>
        </p:nvSpPr>
        <p:spPr/>
        <p:txBody>
          <a:bodyPr/>
          <a:lstStyle/>
          <a:p>
            <a:fld id="{FA26487E-518C-43F7-A8EE-728BE395642E}" type="slidenum">
              <a:rPr lang="en-US" smtClean="0"/>
              <a:pPr/>
              <a:t>7</a:t>
            </a:fld>
            <a:endParaRPr lang="en-US"/>
          </a:p>
        </p:txBody>
      </p:sp>
    </p:spTree>
    <p:extLst>
      <p:ext uri="{BB962C8B-B14F-4D97-AF65-F5344CB8AC3E}">
        <p14:creationId xmlns:p14="http://schemas.microsoft.com/office/powerpoint/2010/main" val="135532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8</a:t>
            </a:fld>
            <a:endParaRPr lang="en-US"/>
          </a:p>
        </p:txBody>
      </p:sp>
    </p:spTree>
    <p:extLst>
      <p:ext uri="{BB962C8B-B14F-4D97-AF65-F5344CB8AC3E}">
        <p14:creationId xmlns:p14="http://schemas.microsoft.com/office/powerpoint/2010/main" val="1599497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9</a:t>
            </a:fld>
            <a:endParaRPr lang="en-US"/>
          </a:p>
        </p:txBody>
      </p:sp>
    </p:spTree>
    <p:extLst>
      <p:ext uri="{BB962C8B-B14F-4D97-AF65-F5344CB8AC3E}">
        <p14:creationId xmlns:p14="http://schemas.microsoft.com/office/powerpoint/2010/main" val="1225433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baseline="0">
                <a:solidFill>
                  <a:schemeClr val="tx1">
                    <a:lumMod val="90000"/>
                    <a:lumOff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0"/>
            <a:ext cx="2057400" cy="5364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762000"/>
            <a:ext cx="6019800" cy="5364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5636660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61795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8346947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602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09008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369464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97234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3008313" cy="67310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762000"/>
            <a:ext cx="5111750" cy="53641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08366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838199"/>
            <a:ext cx="5486400" cy="38893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789597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38142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0"/>
            <a:ext cx="2057400" cy="5364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762000"/>
            <a:ext cx="6019800" cy="5364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2421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lumMod val="90000"/>
                    <a:lumOff val="1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3008313" cy="67310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762000"/>
            <a:ext cx="5111750" cy="53641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838199"/>
            <a:ext cx="5486400" cy="38893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4.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5.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0"/>
            <a:ext cx="9144000" cy="838200"/>
          </a:xfrm>
          <a:prstGeom prst="rect">
            <a:avLst/>
          </a:prstGeom>
        </p:spPr>
      </p:pic>
      <p:pic>
        <p:nvPicPr>
          <p:cNvPr id="7" name="Picture 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6286414"/>
            <a:ext cx="9144000" cy="582507"/>
          </a:xfrm>
          <a:prstGeom prst="rect">
            <a:avLst/>
          </a:prstGeom>
        </p:spPr>
      </p:pic>
      <p:sp>
        <p:nvSpPr>
          <p:cNvPr id="2" name="Title Placeholder 1"/>
          <p:cNvSpPr>
            <a:spLocks noGrp="1"/>
          </p:cNvSpPr>
          <p:nvPr>
            <p:ph type="title"/>
          </p:nvPr>
        </p:nvSpPr>
        <p:spPr>
          <a:xfrm>
            <a:off x="457200" y="838200"/>
            <a:ext cx="8229600" cy="715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Box 10"/>
          <p:cNvSpPr txBox="1"/>
          <p:nvPr/>
        </p:nvSpPr>
        <p:spPr>
          <a:xfrm>
            <a:off x="8305800" y="6454556"/>
            <a:ext cx="335348" cy="246221"/>
          </a:xfrm>
          <a:prstGeom prst="rect">
            <a:avLst/>
          </a:prstGeom>
          <a:noFill/>
        </p:spPr>
        <p:txBody>
          <a:bodyPr wrap="none" rtlCol="0">
            <a:spAutoFit/>
          </a:bodyPr>
          <a:lstStyle/>
          <a:p>
            <a:fld id="{4B85C46D-3ED5-4508-B9D1-FB41570D2BFF}" type="slidenum">
              <a:rPr lang="en-US" sz="1000" baseline="0" smtClean="0">
                <a:solidFill>
                  <a:schemeClr val="bg1"/>
                </a:solidFill>
              </a:rPr>
              <a:t>‹#›</a:t>
            </a:fld>
            <a:endParaRPr lang="en-US" sz="1000" baseline="0" dirty="0">
              <a:solidFill>
                <a:schemeClr val="bg1"/>
              </a:solidFill>
            </a:endParaRPr>
          </a:p>
        </p:txBody>
      </p:sp>
      <p:pic>
        <p:nvPicPr>
          <p:cNvPr id="5" name="Picture 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640931" y="172164"/>
            <a:ext cx="1862138" cy="49387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000" b="0" kern="1200" baseline="0">
          <a:solidFill>
            <a:srgbClr val="09347A"/>
          </a:solidFill>
          <a:latin typeface="Gotham-Medium"/>
          <a:ea typeface="+mj-ea"/>
          <a:cs typeface="Gotham-Medium"/>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838200"/>
            <a:ext cx="8229600" cy="715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1"/>
            <a:ext cx="8229600" cy="4191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p:nvSpPr>
        <p:spPr>
          <a:xfrm>
            <a:off x="379541" y="6454556"/>
            <a:ext cx="1745991" cy="246221"/>
          </a:xfrm>
          <a:prstGeom prst="rect">
            <a:avLst/>
          </a:prstGeom>
          <a:noFill/>
        </p:spPr>
        <p:txBody>
          <a:bodyPr wrap="none" rtlCol="0">
            <a:spAutoFit/>
          </a:bodyPr>
          <a:lstStyle/>
          <a:p>
            <a:r>
              <a:rPr lang="en-US" sz="1000" baseline="0" dirty="0">
                <a:solidFill>
                  <a:schemeClr val="bg1"/>
                </a:solidFill>
              </a:rPr>
              <a:t>© 2012 Boise State University</a:t>
            </a:r>
          </a:p>
        </p:txBody>
      </p:sp>
      <p:sp>
        <p:nvSpPr>
          <p:cNvPr id="11" name="TextBox 10"/>
          <p:cNvSpPr txBox="1"/>
          <p:nvPr/>
        </p:nvSpPr>
        <p:spPr>
          <a:xfrm>
            <a:off x="8305800" y="6454556"/>
            <a:ext cx="335348" cy="246221"/>
          </a:xfrm>
          <a:prstGeom prst="rect">
            <a:avLst/>
          </a:prstGeom>
          <a:noFill/>
        </p:spPr>
        <p:txBody>
          <a:bodyPr wrap="none" rtlCol="0">
            <a:spAutoFit/>
          </a:bodyPr>
          <a:lstStyle/>
          <a:p>
            <a:fld id="{4B85C46D-3ED5-4508-B9D1-FB41570D2BFF}" type="slidenum">
              <a:rPr lang="en-US" sz="1000" baseline="0" smtClean="0">
                <a:solidFill>
                  <a:schemeClr val="bg1"/>
                </a:solidFill>
              </a:rPr>
              <a:t>‹#›</a:t>
            </a:fld>
            <a:endParaRPr lang="en-US" sz="1000" baseline="0" dirty="0">
              <a:solidFill>
                <a:schemeClr val="bg1"/>
              </a:solidFill>
            </a:endParaRPr>
          </a:p>
        </p:txBody>
      </p:sp>
      <p:pic>
        <p:nvPicPr>
          <p:cNvPr id="1026" name="Picture 2" descr="C:\Users\teriwilliams\Desktop\logo_b.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40931" y="183616"/>
            <a:ext cx="1862138" cy="493871"/>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5638800"/>
            <a:ext cx="9144000" cy="1219200"/>
          </a:xfrm>
          <a:prstGeom prst="rect">
            <a:avLst/>
          </a:prstGeom>
        </p:spPr>
      </p:pic>
    </p:spTree>
    <p:extLst>
      <p:ext uri="{BB962C8B-B14F-4D97-AF65-F5344CB8AC3E}">
        <p14:creationId xmlns:p14="http://schemas.microsoft.com/office/powerpoint/2010/main" val="7338047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defTabSz="914400" rtl="0" eaLnBrk="1" latinLnBrk="0" hangingPunct="1">
        <a:spcBef>
          <a:spcPct val="0"/>
        </a:spcBef>
        <a:buNone/>
        <a:defRPr sz="4000" kern="1200" baseline="0">
          <a:solidFill>
            <a:schemeClr val="bg1"/>
          </a:solidFill>
          <a:latin typeface="Gotham-Medium"/>
          <a:ea typeface="+mj-ea"/>
          <a:cs typeface="Gotham-Medium"/>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bg1"/>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3.jpe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jpeg"/><Relationship Id="rId12"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1.jpeg"/><Relationship Id="rId11" Type="http://schemas.openxmlformats.org/officeDocument/2006/relationships/image" Target="../media/image36.jpeg"/><Relationship Id="rId5" Type="http://schemas.openxmlformats.org/officeDocument/2006/relationships/image" Target="../media/image30.jpeg"/><Relationship Id="rId10" Type="http://schemas.openxmlformats.org/officeDocument/2006/relationships/image" Target="../media/image35.jpeg"/><Relationship Id="rId4" Type="http://schemas.openxmlformats.org/officeDocument/2006/relationships/image" Target="../media/image29.jpeg"/><Relationship Id="rId9" Type="http://schemas.openxmlformats.org/officeDocument/2006/relationships/image" Target="../media/image34.jpe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33.jpeg"/></Relationships>
</file>

<file path=ppt/slides/_rels/slide1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1816707"/>
            <a:ext cx="9144000" cy="438329"/>
          </a:xfrm>
          <a:ln w="38100">
            <a:noFill/>
          </a:ln>
        </p:spPr>
        <p:txBody>
          <a:bodyPr>
            <a:normAutofit fontScale="90000"/>
          </a:bodyPr>
          <a:lstStyle/>
          <a:p>
            <a:r>
              <a:rPr lang="en-US" sz="3600" b="1" dirty="0">
                <a:latin typeface="Garamond" panose="02020404030301010803" pitchFamily="18" charset="0"/>
                <a:ea typeface="Bodoni 72 Book" charset="0"/>
                <a:cs typeface="Bodoni 72 Book" charset="0"/>
              </a:rPr>
              <a:t>Pavement Defects Detection Based on Yolov5 and Generative Adversarial Network</a:t>
            </a:r>
            <a:br>
              <a:rPr lang="en-US" sz="3100" b="1" dirty="0">
                <a:latin typeface="Garamond" panose="02020404030301010803" pitchFamily="18" charset="0"/>
                <a:ea typeface="Bodoni 72 Book" charset="0"/>
                <a:cs typeface="Bodoni 72 Book" charset="0"/>
              </a:rPr>
            </a:br>
            <a:endParaRPr lang="en-US" sz="2800" b="1" dirty="0">
              <a:latin typeface="Garamond" panose="02020404030301010803" pitchFamily="18" charset="0"/>
              <a:ea typeface="Bodoni 72 Book" charset="0"/>
              <a:cs typeface="Bodoni 72 Book" charset="0"/>
            </a:endParaRPr>
          </a:p>
        </p:txBody>
      </p:sp>
      <p:sp>
        <p:nvSpPr>
          <p:cNvPr id="3" name="Rectangle 2"/>
          <p:cNvSpPr/>
          <p:nvPr/>
        </p:nvSpPr>
        <p:spPr>
          <a:xfrm>
            <a:off x="1905000" y="3321836"/>
            <a:ext cx="5334000" cy="461665"/>
          </a:xfrm>
          <a:prstGeom prst="rect">
            <a:avLst/>
          </a:prstGeom>
        </p:spPr>
        <p:txBody>
          <a:bodyPr wrap="square">
            <a:spAutoFit/>
          </a:bodyPr>
          <a:lstStyle/>
          <a:p>
            <a:pPr algn="ctr"/>
            <a:r>
              <a:rPr lang="en-US" sz="2400" b="1" dirty="0">
                <a:solidFill>
                  <a:schemeClr val="bg1"/>
                </a:solidFill>
                <a:latin typeface="Garamond" panose="02020404030301010803" pitchFamily="18" charset="0"/>
                <a:ea typeface="Bodoni 72 Book" charset="0"/>
                <a:cs typeface="Bodoni 72 Book" charset="0"/>
              </a:rPr>
              <a:t>DSPS Conference 2022</a:t>
            </a:r>
          </a:p>
        </p:txBody>
      </p:sp>
      <p:sp>
        <p:nvSpPr>
          <p:cNvPr id="6" name="Rectangle 5"/>
          <p:cNvSpPr/>
          <p:nvPr/>
        </p:nvSpPr>
        <p:spPr>
          <a:xfrm>
            <a:off x="533400" y="4572000"/>
            <a:ext cx="5334000" cy="2000548"/>
          </a:xfrm>
          <a:prstGeom prst="rect">
            <a:avLst/>
          </a:prstGeom>
        </p:spPr>
        <p:txBody>
          <a:bodyPr wrap="square">
            <a:spAutoFit/>
          </a:bodyPr>
          <a:lstStyle/>
          <a:p>
            <a:r>
              <a:rPr lang="en-US" sz="2800" b="1" u="sng" dirty="0">
                <a:solidFill>
                  <a:schemeClr val="bg1"/>
                </a:solidFill>
                <a:latin typeface="Garamond" panose="02020404030301010803" pitchFamily="18" charset="0"/>
                <a:ea typeface="Bodoni 72 Book" charset="0"/>
                <a:cs typeface="Bodoni 72 Book" charset="0"/>
              </a:rPr>
              <a:t>Group Members:</a:t>
            </a:r>
          </a:p>
          <a:p>
            <a:r>
              <a:rPr lang="en-US" sz="2400" b="1" dirty="0">
                <a:solidFill>
                  <a:schemeClr val="bg1"/>
                </a:solidFill>
                <a:latin typeface="Garamond" panose="02020404030301010803" pitchFamily="18" charset="0"/>
                <a:ea typeface="Bodoni 72 Book" charset="0"/>
                <a:cs typeface="Bodoni 72 Book" charset="0"/>
              </a:rPr>
              <a:t>Tianjie Zhang, </a:t>
            </a:r>
          </a:p>
          <a:p>
            <a:r>
              <a:rPr lang="en-US" sz="2400" b="1" dirty="0">
                <a:solidFill>
                  <a:schemeClr val="bg1"/>
                </a:solidFill>
                <a:latin typeface="Garamond" panose="02020404030301010803" pitchFamily="18" charset="0"/>
                <a:ea typeface="Bodoni 72 Book" charset="0"/>
                <a:cs typeface="Bodoni 72 Book" charset="0"/>
              </a:rPr>
              <a:t>Steven Kim, </a:t>
            </a:r>
          </a:p>
          <a:p>
            <a:r>
              <a:rPr lang="en-US" sz="2400" b="1" dirty="0">
                <a:solidFill>
                  <a:schemeClr val="bg1"/>
                </a:solidFill>
                <a:latin typeface="Garamond" panose="02020404030301010803" pitchFamily="18" charset="0"/>
                <a:ea typeface="Bodoni 72 Book" charset="0"/>
                <a:cs typeface="Bodoni 72 Book" charset="0"/>
              </a:rPr>
              <a:t>Amanda Mullins,</a:t>
            </a:r>
          </a:p>
          <a:p>
            <a:r>
              <a:rPr lang="en-US" sz="2400" b="1" dirty="0">
                <a:solidFill>
                  <a:schemeClr val="bg1"/>
                </a:solidFill>
                <a:latin typeface="Garamond" panose="02020404030301010803" pitchFamily="18" charset="0"/>
                <a:ea typeface="Bodoni 72 Book" charset="0"/>
                <a:cs typeface="Bodoni 72 Book" charset="0"/>
              </a:rPr>
              <a:t>Yang Lu</a:t>
            </a:r>
          </a:p>
        </p:txBody>
      </p:sp>
      <p:sp>
        <p:nvSpPr>
          <p:cNvPr id="7" name="TextBox 6"/>
          <p:cNvSpPr txBox="1"/>
          <p:nvPr/>
        </p:nvSpPr>
        <p:spPr>
          <a:xfrm>
            <a:off x="7010400" y="5989804"/>
            <a:ext cx="1981200" cy="430887"/>
          </a:xfrm>
          <a:prstGeom prst="rect">
            <a:avLst/>
          </a:prstGeom>
          <a:noFill/>
        </p:spPr>
        <p:txBody>
          <a:bodyPr wrap="square" rtlCol="0">
            <a:spAutoFit/>
          </a:bodyPr>
          <a:lstStyle/>
          <a:p>
            <a:r>
              <a:rPr lang="en-US" sz="2200" b="1" dirty="0">
                <a:solidFill>
                  <a:schemeClr val="bg1"/>
                </a:solidFill>
                <a:latin typeface="Garamond" panose="02020404030301010803" pitchFamily="18" charset="0"/>
                <a:ea typeface="Bodoni 72 Book" charset="0"/>
                <a:cs typeface="Bodoni 72 Book" charset="0"/>
              </a:rPr>
              <a:t>Mar. 23, 2022</a:t>
            </a:r>
          </a:p>
        </p:txBody>
      </p:sp>
      <p:sp>
        <p:nvSpPr>
          <p:cNvPr id="8" name="Title 3"/>
          <p:cNvSpPr txBox="1">
            <a:spLocks/>
          </p:cNvSpPr>
          <p:nvPr/>
        </p:nvSpPr>
        <p:spPr>
          <a:xfrm>
            <a:off x="238760" y="2331236"/>
            <a:ext cx="8839200" cy="990600"/>
          </a:xfrm>
          <a:prstGeom prst="rect">
            <a:avLst/>
          </a:prstGeom>
          <a:ln w="38100">
            <a:noFill/>
          </a:ln>
        </p:spPr>
        <p:txBody>
          <a:bodyPr vert="horz" lIns="91440" tIns="45720" rIns="91440" bIns="45720" rtlCol="0" anchor="ctr">
            <a:normAutofit fontScale="75000" lnSpcReduction="20000"/>
          </a:bodyPr>
          <a:lstStyle>
            <a:lvl1pPr algn="ctr" defTabSz="914400" rtl="0" eaLnBrk="1" latinLnBrk="0" hangingPunct="1">
              <a:spcBef>
                <a:spcPct val="0"/>
              </a:spcBef>
              <a:buNone/>
              <a:defRPr sz="4000" kern="1200" baseline="0">
                <a:solidFill>
                  <a:schemeClr val="bg1"/>
                </a:solidFill>
                <a:latin typeface="Gotham-Medium"/>
                <a:ea typeface="+mj-ea"/>
                <a:cs typeface="Gotham-Medium"/>
              </a:defRPr>
            </a:lvl1pPr>
          </a:lstStyle>
          <a:p>
            <a:br>
              <a:rPr lang="en-US" sz="2800" b="1" i="1" dirty="0">
                <a:latin typeface="Garamond" panose="02020404030301010803" pitchFamily="18" charset="0"/>
                <a:ea typeface="Bodoni 72 Book" charset="0"/>
                <a:cs typeface="Bodoni 72 Book" charset="0"/>
              </a:rPr>
            </a:br>
            <a:br>
              <a:rPr lang="en-US" sz="3000" b="1" i="1" dirty="0">
                <a:latin typeface="Garamond" panose="02020404030301010803" pitchFamily="18" charset="0"/>
                <a:ea typeface="Bodoni 72 Book" charset="0"/>
                <a:cs typeface="Bodoni 72 Book" charset="0"/>
              </a:rPr>
            </a:br>
            <a:endParaRPr lang="en-US" sz="3000" b="1" i="1" dirty="0">
              <a:latin typeface="Garamond" panose="02020404030301010803" pitchFamily="18" charset="0"/>
              <a:ea typeface="Bodoni 72 Book" charset="0"/>
              <a:cs typeface="Bodoni 72 Book" charset="0"/>
            </a:endParaRPr>
          </a:p>
        </p:txBody>
      </p:sp>
    </p:spTree>
    <p:extLst>
      <p:ext uri="{BB962C8B-B14F-4D97-AF65-F5344CB8AC3E}">
        <p14:creationId xmlns:p14="http://schemas.microsoft.com/office/powerpoint/2010/main" val="273453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8">
                                            <p:txEl>
                                              <p:pRg st="0" end="0"/>
                                            </p:txEl>
                                          </p:spTgt>
                                        </p:tgtEl>
                                      </p:cBhvr>
                                    </p:animEffect>
                                    <p:animScale>
                                      <p:cBhvr>
                                        <p:cTn id="7" dur="250" autoRev="1" fill="hold"/>
                                        <p:tgtEl>
                                          <p:spTgt spid="8">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609600" y="1600201"/>
            <a:ext cx="8001000" cy="1066800"/>
          </a:xfrm>
          <a:noFill/>
          <a:ln>
            <a:solidFill>
              <a:schemeClr val="tx1"/>
            </a:solidFill>
          </a:ln>
        </p:spPr>
        <p:txBody>
          <a:bodyPr>
            <a:normAutofit/>
          </a:bodyPr>
          <a:lstStyle/>
          <a:p>
            <a:pPr marL="0" indent="0">
              <a:buNone/>
            </a:pPr>
            <a:r>
              <a:rPr lang="en-US" sz="1600" b="1" dirty="0">
                <a:latin typeface="Times New Roman" panose="02020603050405020304" pitchFamily="18" charset="0"/>
                <a:cs typeface="Times New Roman" panose="02020603050405020304" pitchFamily="18" charset="0"/>
              </a:rPr>
              <a:t>Generative adversarial network (GAN) </a:t>
            </a:r>
          </a:p>
          <a:p>
            <a:pP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A class of ML frameworks</a:t>
            </a:r>
          </a:p>
          <a:p>
            <a:pP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Contains two neural networks (G and D) contest with each other</a:t>
            </a:r>
            <a:endParaRPr lang="en-US" sz="24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CA0876A-CAFB-4693-B66A-201385EE8268}"/>
              </a:ext>
            </a:extLst>
          </p:cNvPr>
          <p:cNvPicPr>
            <a:picLocks noChangeAspect="1"/>
          </p:cNvPicPr>
          <p:nvPr/>
        </p:nvPicPr>
        <p:blipFill>
          <a:blip r:embed="rId3"/>
          <a:stretch>
            <a:fillRect/>
          </a:stretch>
        </p:blipFill>
        <p:spPr>
          <a:xfrm>
            <a:off x="1746212" y="3031863"/>
            <a:ext cx="5651576" cy="2819400"/>
          </a:xfrm>
          <a:prstGeom prst="rect">
            <a:avLst/>
          </a:prstGeom>
        </p:spPr>
      </p:pic>
      <p:sp>
        <p:nvSpPr>
          <p:cNvPr id="5" name="Rectangle 4">
            <a:extLst>
              <a:ext uri="{FF2B5EF4-FFF2-40B4-BE49-F238E27FC236}">
                <a16:creationId xmlns:a16="http://schemas.microsoft.com/office/drawing/2014/main" id="{E639FF34-30A5-4F92-ACCD-1C0C59FC3284}"/>
              </a:ext>
            </a:extLst>
          </p:cNvPr>
          <p:cNvSpPr/>
          <p:nvPr/>
        </p:nvSpPr>
        <p:spPr>
          <a:xfrm>
            <a:off x="2438400" y="3056964"/>
            <a:ext cx="990600" cy="1066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77A0DD49-B068-4025-95BD-60054EBC9B36}"/>
              </a:ext>
            </a:extLst>
          </p:cNvPr>
          <p:cNvSpPr/>
          <p:nvPr/>
        </p:nvSpPr>
        <p:spPr>
          <a:xfrm>
            <a:off x="5334000" y="3742764"/>
            <a:ext cx="990600" cy="1066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圆角矩形 82">
            <a:extLst>
              <a:ext uri="{FF2B5EF4-FFF2-40B4-BE49-F238E27FC236}">
                <a16:creationId xmlns:a16="http://schemas.microsoft.com/office/drawing/2014/main" id="{27F12F41-8E22-4B73-B85F-ADBE417386FC}"/>
              </a:ext>
            </a:extLst>
          </p:cNvPr>
          <p:cNvSpPr/>
          <p:nvPr/>
        </p:nvSpPr>
        <p:spPr>
          <a:xfrm>
            <a:off x="687088" y="2895600"/>
            <a:ext cx="7923512" cy="3056963"/>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Tree>
    <p:extLst>
      <p:ext uri="{BB962C8B-B14F-4D97-AF65-F5344CB8AC3E}">
        <p14:creationId xmlns:p14="http://schemas.microsoft.com/office/powerpoint/2010/main" val="4269855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8CE464-7323-4DB1-B181-CA4E5BD80D0E}"/>
              </a:ext>
            </a:extLst>
          </p:cNvPr>
          <p:cNvPicPr>
            <a:picLocks noChangeAspect="1"/>
          </p:cNvPicPr>
          <p:nvPr/>
        </p:nvPicPr>
        <p:blipFill>
          <a:blip r:embed="rId3"/>
          <a:stretch>
            <a:fillRect/>
          </a:stretch>
        </p:blipFill>
        <p:spPr>
          <a:xfrm>
            <a:off x="5567302" y="4298825"/>
            <a:ext cx="3559768" cy="1622594"/>
          </a:xfrm>
          <a:prstGeom prst="rect">
            <a:avLst/>
          </a:prstGeom>
        </p:spPr>
      </p:pic>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6027728" y="1880668"/>
            <a:ext cx="2836630" cy="1798035"/>
          </a:xfrm>
          <a:noFill/>
          <a:ln>
            <a:solidFill>
              <a:schemeClr val="tx1"/>
            </a:solidFill>
          </a:ln>
        </p:spPr>
        <p:txBody>
          <a:bodyPr>
            <a:normAutofit/>
          </a:bodyPr>
          <a:lstStyle/>
          <a:p>
            <a:pPr marL="0" indent="0">
              <a:buNone/>
            </a:pPr>
            <a:r>
              <a:rPr lang="en-US" sz="1600" b="1" dirty="0">
                <a:latin typeface="Times New Roman" panose="02020603050405020304" pitchFamily="18" charset="0"/>
                <a:cs typeface="Times New Roman" panose="02020603050405020304" pitchFamily="18" charset="0"/>
              </a:rPr>
              <a:t>Generator:</a:t>
            </a:r>
          </a:p>
          <a:p>
            <a:pPr marL="0" indent="0">
              <a:buNone/>
            </a:pPr>
            <a:r>
              <a:rPr lang="en-US" sz="1600" dirty="0">
                <a:latin typeface="Times New Roman" panose="02020603050405020304" pitchFamily="18" charset="0"/>
                <a:cs typeface="Times New Roman" panose="02020603050405020304" pitchFamily="18" charset="0"/>
              </a:rPr>
              <a:t>Deep Neural Network with three hidden layers.</a:t>
            </a:r>
          </a:p>
          <a:p>
            <a:pPr marL="0" indent="0">
              <a:buNone/>
            </a:pPr>
            <a:r>
              <a:rPr lang="en-US" sz="1600" b="1" dirty="0">
                <a:latin typeface="Times New Roman" panose="02020603050405020304" pitchFamily="18" charset="0"/>
                <a:cs typeface="Times New Roman" panose="02020603050405020304" pitchFamily="18" charset="0"/>
              </a:rPr>
              <a:t>Discriminator: </a:t>
            </a:r>
          </a:p>
          <a:p>
            <a:pPr marL="0" indent="0">
              <a:buNone/>
            </a:pPr>
            <a:r>
              <a:rPr lang="en-US" sz="1600" dirty="0">
                <a:latin typeface="Times New Roman" panose="02020603050405020304" pitchFamily="18" charset="0"/>
                <a:cs typeface="Times New Roman" panose="02020603050405020304" pitchFamily="18" charset="0"/>
              </a:rPr>
              <a:t>Deep leaning network with three hidden layers</a:t>
            </a: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endParaRPr lang="en-US" sz="2400" dirty="0">
              <a:latin typeface="Arial" panose="020B0604020202020204"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647084A7-142B-F649-B3DA-7F1F857C380B}"/>
              </a:ext>
            </a:extLst>
          </p:cNvPr>
          <p:cNvGrpSpPr/>
          <p:nvPr/>
        </p:nvGrpSpPr>
        <p:grpSpPr>
          <a:xfrm>
            <a:off x="452718" y="1741162"/>
            <a:ext cx="5282867" cy="4265085"/>
            <a:chOff x="1634214" y="963867"/>
            <a:chExt cx="5282867" cy="4265085"/>
          </a:xfrm>
        </p:grpSpPr>
        <p:pic>
          <p:nvPicPr>
            <p:cNvPr id="12" name="Picture 11">
              <a:extLst>
                <a:ext uri="{FF2B5EF4-FFF2-40B4-BE49-F238E27FC236}">
                  <a16:creationId xmlns:a16="http://schemas.microsoft.com/office/drawing/2014/main" id="{029FC7E3-4780-8E4C-83A9-64E689C38A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68795" y="1464558"/>
              <a:ext cx="808949" cy="808949"/>
            </a:xfrm>
            <a:prstGeom prst="rect">
              <a:avLst/>
            </a:prstGeom>
          </p:spPr>
        </p:pic>
        <p:pic>
          <p:nvPicPr>
            <p:cNvPr id="13" name="Picture 12">
              <a:extLst>
                <a:ext uri="{FF2B5EF4-FFF2-40B4-BE49-F238E27FC236}">
                  <a16:creationId xmlns:a16="http://schemas.microsoft.com/office/drawing/2014/main" id="{F51468F7-9DC4-8D45-B8A2-CF41A02D915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4776" b="24776"/>
            <a:stretch/>
          </p:blipFill>
          <p:spPr>
            <a:xfrm flipH="1">
              <a:off x="3222270" y="3390875"/>
              <a:ext cx="808949" cy="808949"/>
            </a:xfrm>
            <a:prstGeom prst="rect">
              <a:avLst/>
            </a:prstGeom>
          </p:spPr>
        </p:pic>
        <p:pic>
          <p:nvPicPr>
            <p:cNvPr id="14" name="Picture 13">
              <a:extLst>
                <a:ext uri="{FF2B5EF4-FFF2-40B4-BE49-F238E27FC236}">
                  <a16:creationId xmlns:a16="http://schemas.microsoft.com/office/drawing/2014/main" id="{849A31C4-7C6B-1944-83D1-F1C0D03939F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78" b="49474"/>
            <a:stretch/>
          </p:blipFill>
          <p:spPr>
            <a:xfrm flipH="1">
              <a:off x="3412991" y="3523878"/>
              <a:ext cx="808949" cy="808949"/>
            </a:xfrm>
            <a:prstGeom prst="rect">
              <a:avLst/>
            </a:prstGeom>
          </p:spPr>
        </p:pic>
        <p:pic>
          <p:nvPicPr>
            <p:cNvPr id="15" name="Picture 14">
              <a:extLst>
                <a:ext uri="{FF2B5EF4-FFF2-40B4-BE49-F238E27FC236}">
                  <a16:creationId xmlns:a16="http://schemas.microsoft.com/office/drawing/2014/main" id="{CE556563-9032-084A-A39F-4268351C212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46814" b="2738"/>
            <a:stretch/>
          </p:blipFill>
          <p:spPr>
            <a:xfrm flipH="1">
              <a:off x="3628601" y="3618853"/>
              <a:ext cx="808949" cy="808949"/>
            </a:xfrm>
            <a:prstGeom prst="rect">
              <a:avLst/>
            </a:prstGeom>
          </p:spPr>
        </p:pic>
        <p:pic>
          <p:nvPicPr>
            <p:cNvPr id="16" name="Picture 15">
              <a:extLst>
                <a:ext uri="{FF2B5EF4-FFF2-40B4-BE49-F238E27FC236}">
                  <a16:creationId xmlns:a16="http://schemas.microsoft.com/office/drawing/2014/main" id="{D7FF1D48-D3CD-6D49-90B9-B9ED4C2D20B5}"/>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24776" b="24776"/>
            <a:stretch/>
          </p:blipFill>
          <p:spPr>
            <a:xfrm flipH="1">
              <a:off x="3883237" y="3746010"/>
              <a:ext cx="808949" cy="808949"/>
            </a:xfrm>
            <a:prstGeom prst="rect">
              <a:avLst/>
            </a:prstGeom>
          </p:spPr>
        </p:pic>
        <p:pic>
          <p:nvPicPr>
            <p:cNvPr id="17" name="Picture 16">
              <a:extLst>
                <a:ext uri="{FF2B5EF4-FFF2-40B4-BE49-F238E27FC236}">
                  <a16:creationId xmlns:a16="http://schemas.microsoft.com/office/drawing/2014/main" id="{74F44FB2-0F2F-B244-8989-4B028B59902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1155" y="1597917"/>
              <a:ext cx="808949" cy="808949"/>
            </a:xfrm>
            <a:prstGeom prst="rect">
              <a:avLst/>
            </a:prstGeom>
          </p:spPr>
        </p:pic>
        <p:pic>
          <p:nvPicPr>
            <p:cNvPr id="18" name="Picture 17">
              <a:extLst>
                <a:ext uri="{FF2B5EF4-FFF2-40B4-BE49-F238E27FC236}">
                  <a16:creationId xmlns:a16="http://schemas.microsoft.com/office/drawing/2014/main" id="{8301DC85-5185-774A-964E-E33CAF084AE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493515" y="1731276"/>
              <a:ext cx="808949" cy="808949"/>
            </a:xfrm>
            <a:prstGeom prst="rect">
              <a:avLst/>
            </a:prstGeom>
          </p:spPr>
        </p:pic>
        <p:pic>
          <p:nvPicPr>
            <p:cNvPr id="19" name="Picture 18">
              <a:extLst>
                <a:ext uri="{FF2B5EF4-FFF2-40B4-BE49-F238E27FC236}">
                  <a16:creationId xmlns:a16="http://schemas.microsoft.com/office/drawing/2014/main" id="{138B7A96-2BFB-B446-AF02-1AE64769C5E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666027" y="1864635"/>
              <a:ext cx="808949" cy="808949"/>
            </a:xfrm>
            <a:prstGeom prst="rect">
              <a:avLst/>
            </a:prstGeom>
          </p:spPr>
        </p:pic>
        <p:sp>
          <p:nvSpPr>
            <p:cNvPr id="20" name="Rectangle 19">
              <a:extLst>
                <a:ext uri="{FF2B5EF4-FFF2-40B4-BE49-F238E27FC236}">
                  <a16:creationId xmlns:a16="http://schemas.microsoft.com/office/drawing/2014/main" id="{D8EC3EDA-C99F-D14E-A816-20A23FE0C303}"/>
                </a:ext>
              </a:extLst>
            </p:cNvPr>
            <p:cNvSpPr/>
            <p:nvPr/>
          </p:nvSpPr>
          <p:spPr>
            <a:xfrm>
              <a:off x="1652146" y="963867"/>
              <a:ext cx="903630" cy="8089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8C41DFC-A723-AC41-89DF-3B91BD32C20B}"/>
                </a:ext>
              </a:extLst>
            </p:cNvPr>
            <p:cNvSpPr/>
            <p:nvPr/>
          </p:nvSpPr>
          <p:spPr>
            <a:xfrm>
              <a:off x="5148064" y="4489375"/>
              <a:ext cx="1224136"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Real/fake</a:t>
              </a:r>
            </a:p>
          </p:txBody>
        </p:sp>
        <p:sp>
          <p:nvSpPr>
            <p:cNvPr id="22" name="Rectangle 21">
              <a:extLst>
                <a:ext uri="{FF2B5EF4-FFF2-40B4-BE49-F238E27FC236}">
                  <a16:creationId xmlns:a16="http://schemas.microsoft.com/office/drawing/2014/main" id="{9AFEBD6E-F289-9442-A1E1-2FAD6AC07F22}"/>
                </a:ext>
              </a:extLst>
            </p:cNvPr>
            <p:cNvSpPr/>
            <p:nvPr/>
          </p:nvSpPr>
          <p:spPr>
            <a:xfrm>
              <a:off x="3033346" y="1360293"/>
              <a:ext cx="1754884" cy="16100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8740A4D-AA6E-544A-942C-D34270720AEE}"/>
                </a:ext>
              </a:extLst>
            </p:cNvPr>
            <p:cNvSpPr/>
            <p:nvPr/>
          </p:nvSpPr>
          <p:spPr>
            <a:xfrm>
              <a:off x="3033346" y="3275014"/>
              <a:ext cx="1754884" cy="16100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7AF4274-4596-974A-827B-81503BC7C994}"/>
                </a:ext>
              </a:extLst>
            </p:cNvPr>
            <p:cNvSpPr txBox="1"/>
            <p:nvPr/>
          </p:nvSpPr>
          <p:spPr>
            <a:xfrm>
              <a:off x="3271518" y="2697395"/>
              <a:ext cx="1203094" cy="307777"/>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Fake images</a:t>
              </a:r>
            </a:p>
          </p:txBody>
        </p:sp>
        <p:sp>
          <p:nvSpPr>
            <p:cNvPr id="25" name="TextBox 24">
              <a:extLst>
                <a:ext uri="{FF2B5EF4-FFF2-40B4-BE49-F238E27FC236}">
                  <a16:creationId xmlns:a16="http://schemas.microsoft.com/office/drawing/2014/main" id="{A215B043-1939-164D-8C26-6C7FD0E27655}"/>
                </a:ext>
              </a:extLst>
            </p:cNvPr>
            <p:cNvSpPr txBox="1"/>
            <p:nvPr/>
          </p:nvSpPr>
          <p:spPr>
            <a:xfrm>
              <a:off x="3309241" y="4613525"/>
              <a:ext cx="1203094" cy="307777"/>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Real images</a:t>
              </a:r>
            </a:p>
          </p:txBody>
        </p:sp>
        <p:sp>
          <p:nvSpPr>
            <p:cNvPr id="26" name="TextBox 25">
              <a:extLst>
                <a:ext uri="{FF2B5EF4-FFF2-40B4-BE49-F238E27FC236}">
                  <a16:creationId xmlns:a16="http://schemas.microsoft.com/office/drawing/2014/main" id="{2F38D003-9DDC-B645-A6AA-6E84A1B7DB86}"/>
                </a:ext>
              </a:extLst>
            </p:cNvPr>
            <p:cNvSpPr txBox="1"/>
            <p:nvPr/>
          </p:nvSpPr>
          <p:spPr>
            <a:xfrm>
              <a:off x="1634214" y="999009"/>
              <a:ext cx="884947" cy="738664"/>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Random input vector</a:t>
              </a:r>
            </a:p>
          </p:txBody>
        </p:sp>
        <p:cxnSp>
          <p:nvCxnSpPr>
            <p:cNvPr id="27" name="Elbow Connector 26">
              <a:extLst>
                <a:ext uri="{FF2B5EF4-FFF2-40B4-BE49-F238E27FC236}">
                  <a16:creationId xmlns:a16="http://schemas.microsoft.com/office/drawing/2014/main" id="{02839F3C-384D-3F43-9CEB-7A0E71A2B7E5}"/>
                </a:ext>
              </a:extLst>
            </p:cNvPr>
            <p:cNvCxnSpPr>
              <a:cxnSpLocks/>
              <a:stCxn id="22" idx="3"/>
              <a:endCxn id="36" idx="1"/>
            </p:cNvCxnSpPr>
            <p:nvPr/>
          </p:nvCxnSpPr>
          <p:spPr>
            <a:xfrm>
              <a:off x="4788230" y="2165343"/>
              <a:ext cx="520087" cy="32765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1584A8DA-EA7A-5242-9DB3-A434DBE132A3}"/>
                </a:ext>
              </a:extLst>
            </p:cNvPr>
            <p:cNvCxnSpPr>
              <a:cxnSpLocks/>
              <a:stCxn id="23" idx="3"/>
              <a:endCxn id="36" idx="1"/>
            </p:cNvCxnSpPr>
            <p:nvPr/>
          </p:nvCxnSpPr>
          <p:spPr>
            <a:xfrm flipV="1">
              <a:off x="4788230" y="2493002"/>
              <a:ext cx="520087" cy="158706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F44D4C3-7B2F-484F-A1E3-80DEB5D1B07E}"/>
                </a:ext>
              </a:extLst>
            </p:cNvPr>
            <p:cNvCxnSpPr>
              <a:cxnSpLocks/>
              <a:stCxn id="36" idx="2"/>
              <a:endCxn id="21" idx="0"/>
            </p:cNvCxnSpPr>
            <p:nvPr/>
          </p:nvCxnSpPr>
          <p:spPr>
            <a:xfrm>
              <a:off x="5760132" y="3933056"/>
              <a:ext cx="0" cy="5563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6FEFFD7-E741-B740-9DE3-8F8D59F1C440}"/>
                </a:ext>
              </a:extLst>
            </p:cNvPr>
            <p:cNvCxnSpPr>
              <a:cxnSpLocks/>
              <a:stCxn id="20" idx="2"/>
              <a:endCxn id="35" idx="0"/>
            </p:cNvCxnSpPr>
            <p:nvPr/>
          </p:nvCxnSpPr>
          <p:spPr>
            <a:xfrm>
              <a:off x="2103961" y="1772816"/>
              <a:ext cx="4743" cy="3435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D4CFD32B-E872-804B-9F26-054FEA70AC74}"/>
                </a:ext>
              </a:extLst>
            </p:cNvPr>
            <p:cNvCxnSpPr>
              <a:cxnSpLocks/>
              <a:stCxn id="21" idx="2"/>
              <a:endCxn id="35" idx="2"/>
            </p:cNvCxnSpPr>
            <p:nvPr/>
          </p:nvCxnSpPr>
          <p:spPr>
            <a:xfrm rot="5400000">
              <a:off x="3826859" y="3078997"/>
              <a:ext cx="215118" cy="3651428"/>
            </a:xfrm>
            <a:prstGeom prst="bentConnector3">
              <a:avLst>
                <a:gd name="adj1" fmla="val 206267"/>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563E9CD7-1B34-5E41-81C7-5977C2D9E1C3}"/>
                </a:ext>
              </a:extLst>
            </p:cNvPr>
            <p:cNvCxnSpPr>
              <a:cxnSpLocks/>
              <a:stCxn id="21" idx="3"/>
              <a:endCxn id="36" idx="3"/>
            </p:cNvCxnSpPr>
            <p:nvPr/>
          </p:nvCxnSpPr>
          <p:spPr>
            <a:xfrm flipH="1" flipV="1">
              <a:off x="6211947" y="2493002"/>
              <a:ext cx="160253" cy="2150262"/>
            </a:xfrm>
            <a:prstGeom prst="bentConnector3">
              <a:avLst>
                <a:gd name="adj1" fmla="val -26602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45B3D6B-FC25-5A40-A5FB-580C63B2B858}"/>
                </a:ext>
              </a:extLst>
            </p:cNvPr>
            <p:cNvSpPr txBox="1"/>
            <p:nvPr/>
          </p:nvSpPr>
          <p:spPr>
            <a:xfrm>
              <a:off x="3560257" y="4951953"/>
              <a:ext cx="1358586" cy="276999"/>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Update model</a:t>
              </a:r>
            </a:p>
          </p:txBody>
        </p:sp>
        <p:sp>
          <p:nvSpPr>
            <p:cNvPr id="34" name="TextBox 33">
              <a:extLst>
                <a:ext uri="{FF2B5EF4-FFF2-40B4-BE49-F238E27FC236}">
                  <a16:creationId xmlns:a16="http://schemas.microsoft.com/office/drawing/2014/main" id="{4F5E827E-5302-FE45-88F9-742BF95811E2}"/>
                </a:ext>
              </a:extLst>
            </p:cNvPr>
            <p:cNvSpPr txBox="1"/>
            <p:nvPr/>
          </p:nvSpPr>
          <p:spPr>
            <a:xfrm>
              <a:off x="6065328" y="3429000"/>
              <a:ext cx="851753" cy="461665"/>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Update </a:t>
              </a:r>
            </a:p>
            <a:p>
              <a:pPr algn="ctr"/>
              <a:r>
                <a:rPr lang="en-US" sz="1200" b="1" dirty="0">
                  <a:latin typeface="Times New Roman" panose="02020603050405020304" pitchFamily="18" charset="0"/>
                  <a:cs typeface="Times New Roman" panose="02020603050405020304" pitchFamily="18" charset="0"/>
                </a:rPr>
                <a:t>model</a:t>
              </a:r>
            </a:p>
          </p:txBody>
        </p:sp>
        <p:pic>
          <p:nvPicPr>
            <p:cNvPr id="35" name="Picture 34">
              <a:extLst>
                <a:ext uri="{FF2B5EF4-FFF2-40B4-BE49-F238E27FC236}">
                  <a16:creationId xmlns:a16="http://schemas.microsoft.com/office/drawing/2014/main" id="{45D70D0D-6FBB-9D46-8C1F-AF04B868E2C5}"/>
                </a:ext>
              </a:extLst>
            </p:cNvPr>
            <p:cNvPicPr>
              <a:picLocks noChangeAspect="1"/>
            </p:cNvPicPr>
            <p:nvPr/>
          </p:nvPicPr>
          <p:blipFill>
            <a:blip r:embed="rId12"/>
            <a:stretch>
              <a:fillRect/>
            </a:stretch>
          </p:blipFill>
          <p:spPr>
            <a:xfrm>
              <a:off x="1664384" y="2116355"/>
              <a:ext cx="888639" cy="2895915"/>
            </a:xfrm>
            <a:prstGeom prst="rect">
              <a:avLst/>
            </a:prstGeom>
          </p:spPr>
        </p:pic>
        <p:pic>
          <p:nvPicPr>
            <p:cNvPr id="36" name="Picture 35">
              <a:extLst>
                <a:ext uri="{FF2B5EF4-FFF2-40B4-BE49-F238E27FC236}">
                  <a16:creationId xmlns:a16="http://schemas.microsoft.com/office/drawing/2014/main" id="{7D01C4CA-2965-4C4D-BBFA-A124708666B3}"/>
                </a:ext>
              </a:extLst>
            </p:cNvPr>
            <p:cNvPicPr>
              <a:picLocks noChangeAspect="1"/>
            </p:cNvPicPr>
            <p:nvPr/>
          </p:nvPicPr>
          <p:blipFill rotWithShape="1">
            <a:blip r:embed="rId13"/>
            <a:srcRect r="8187"/>
            <a:stretch/>
          </p:blipFill>
          <p:spPr>
            <a:xfrm>
              <a:off x="5308317" y="1052947"/>
              <a:ext cx="903630" cy="2880109"/>
            </a:xfrm>
            <a:prstGeom prst="rect">
              <a:avLst/>
            </a:prstGeom>
          </p:spPr>
        </p:pic>
        <p:cxnSp>
          <p:nvCxnSpPr>
            <p:cNvPr id="37" name="Elbow Connector 36">
              <a:extLst>
                <a:ext uri="{FF2B5EF4-FFF2-40B4-BE49-F238E27FC236}">
                  <a16:creationId xmlns:a16="http://schemas.microsoft.com/office/drawing/2014/main" id="{5B46A662-783D-9947-9BE5-19EDB13DAC18}"/>
                </a:ext>
              </a:extLst>
            </p:cNvPr>
            <p:cNvCxnSpPr>
              <a:stCxn id="35" idx="3"/>
              <a:endCxn id="22" idx="1"/>
            </p:cNvCxnSpPr>
            <p:nvPr/>
          </p:nvCxnSpPr>
          <p:spPr>
            <a:xfrm flipV="1">
              <a:off x="2553023" y="2165343"/>
              <a:ext cx="480323" cy="139897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圆角矩形 82">
            <a:extLst>
              <a:ext uri="{FF2B5EF4-FFF2-40B4-BE49-F238E27FC236}">
                <a16:creationId xmlns:a16="http://schemas.microsoft.com/office/drawing/2014/main" id="{DDBB53DA-1465-4633-AB27-E42A74C42B62}"/>
              </a:ext>
            </a:extLst>
          </p:cNvPr>
          <p:cNvSpPr/>
          <p:nvPr/>
        </p:nvSpPr>
        <p:spPr>
          <a:xfrm>
            <a:off x="355282" y="1630548"/>
            <a:ext cx="5380303" cy="4617851"/>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Tree>
    <p:extLst>
      <p:ext uri="{BB962C8B-B14F-4D97-AF65-F5344CB8AC3E}">
        <p14:creationId xmlns:p14="http://schemas.microsoft.com/office/powerpoint/2010/main" val="1067467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609599" y="2057400"/>
            <a:ext cx="7269261" cy="1524000"/>
          </a:xfrm>
          <a:noFill/>
          <a:ln>
            <a:solidFill>
              <a:schemeClr val="tx1"/>
            </a:solidFill>
          </a:ln>
        </p:spPr>
        <p:txBody>
          <a:bodyPr>
            <a:normAutofit/>
          </a:bodyPr>
          <a:lstStyle/>
          <a:p>
            <a:pPr marL="0" indent="0">
              <a:buNone/>
            </a:pPr>
            <a:r>
              <a:rPr lang="en-US" sz="1600" b="1" dirty="0">
                <a:latin typeface="Times New Roman" panose="02020603050405020304" pitchFamily="18" charset="0"/>
                <a:cs typeface="Times New Roman" panose="02020603050405020304" pitchFamily="18" charset="0"/>
              </a:rPr>
              <a:t>Evaluation Metrics</a:t>
            </a: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The result is evaluated by F1 score. The F1 metric weights recall and precision equivalently, acting as a good retrieval algorithm, maximizing both precision and recall simultaneously.</a:t>
            </a:r>
          </a:p>
        </p:txBody>
      </p:sp>
      <p:pic>
        <p:nvPicPr>
          <p:cNvPr id="5" name="Picture 4">
            <a:extLst>
              <a:ext uri="{FF2B5EF4-FFF2-40B4-BE49-F238E27FC236}">
                <a16:creationId xmlns:a16="http://schemas.microsoft.com/office/drawing/2014/main" id="{C1E4A2D6-5E93-4A7D-97B6-1C9C29602E69}"/>
              </a:ext>
            </a:extLst>
          </p:cNvPr>
          <p:cNvPicPr>
            <a:picLocks noChangeAspect="1"/>
          </p:cNvPicPr>
          <p:nvPr/>
        </p:nvPicPr>
        <p:blipFill>
          <a:blip r:embed="rId3"/>
          <a:stretch>
            <a:fillRect/>
          </a:stretch>
        </p:blipFill>
        <p:spPr>
          <a:xfrm>
            <a:off x="4876800" y="4105837"/>
            <a:ext cx="2476846" cy="600159"/>
          </a:xfrm>
          <a:prstGeom prst="rect">
            <a:avLst/>
          </a:prstGeom>
        </p:spPr>
      </p:pic>
    </p:spTree>
    <p:extLst>
      <p:ext uri="{BB962C8B-B14F-4D97-AF65-F5344CB8AC3E}">
        <p14:creationId xmlns:p14="http://schemas.microsoft.com/office/powerpoint/2010/main" val="4210729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Results</a:t>
            </a:r>
          </a:p>
        </p:txBody>
      </p:sp>
      <p:sp>
        <p:nvSpPr>
          <p:cNvPr id="3" name="Content Placeholder 2"/>
          <p:cNvSpPr>
            <a:spLocks noGrp="1"/>
          </p:cNvSpPr>
          <p:nvPr>
            <p:ph idx="1"/>
          </p:nvPr>
        </p:nvSpPr>
        <p:spPr>
          <a:xfrm>
            <a:off x="452718" y="1676400"/>
            <a:ext cx="3704495" cy="2133600"/>
          </a:xfrm>
          <a:noFill/>
          <a:ln>
            <a:solidFill>
              <a:schemeClr val="tx1"/>
            </a:solidFill>
          </a:ln>
        </p:spPr>
        <p:txBody>
          <a:bodyPr>
            <a:normAutofit lnSpcReduction="10000"/>
          </a:bodyPr>
          <a:lstStyle/>
          <a:p>
            <a:pPr marL="0" indent="0">
              <a:buNone/>
            </a:pPr>
            <a:r>
              <a:rPr lang="en-US" sz="1800" b="1" dirty="0">
                <a:latin typeface="Arial" panose="020B0604020202020204" pitchFamily="34" charset="0"/>
                <a:cs typeface="Arial" panose="020B0604020202020204" pitchFamily="34" charset="0"/>
              </a:rPr>
              <a:t>Preprocess</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The F1 score decreases after applying the preprocess methods</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Image preprocessing may not be considered</a:t>
            </a:r>
          </a:p>
        </p:txBody>
      </p:sp>
      <p:grpSp>
        <p:nvGrpSpPr>
          <p:cNvPr id="11" name="Group 10">
            <a:extLst>
              <a:ext uri="{FF2B5EF4-FFF2-40B4-BE49-F238E27FC236}">
                <a16:creationId xmlns:a16="http://schemas.microsoft.com/office/drawing/2014/main" id="{209C12E1-06AC-E44E-8742-48768CA66883}"/>
              </a:ext>
            </a:extLst>
          </p:cNvPr>
          <p:cNvGrpSpPr/>
          <p:nvPr/>
        </p:nvGrpSpPr>
        <p:grpSpPr>
          <a:xfrm>
            <a:off x="4724400" y="1527584"/>
            <a:ext cx="3817682" cy="2189817"/>
            <a:chOff x="1789168" y="2060847"/>
            <a:chExt cx="3203812" cy="1837702"/>
          </a:xfrm>
        </p:grpSpPr>
        <p:pic>
          <p:nvPicPr>
            <p:cNvPr id="12" name="Picture 11">
              <a:extLst>
                <a:ext uri="{FF2B5EF4-FFF2-40B4-BE49-F238E27FC236}">
                  <a16:creationId xmlns:a16="http://schemas.microsoft.com/office/drawing/2014/main" id="{630917B5-097F-6040-9EF0-2178402737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1960" y="2060847"/>
              <a:ext cx="781020" cy="1548177"/>
            </a:xfrm>
            <a:prstGeom prst="rect">
              <a:avLst/>
            </a:prstGeom>
          </p:spPr>
        </p:pic>
        <p:pic>
          <p:nvPicPr>
            <p:cNvPr id="13" name="Picture 12">
              <a:extLst>
                <a:ext uri="{FF2B5EF4-FFF2-40B4-BE49-F238E27FC236}">
                  <a16:creationId xmlns:a16="http://schemas.microsoft.com/office/drawing/2014/main" id="{9D4419C9-309F-FD4B-B0E9-5AD9E6C22C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89168" y="2060848"/>
              <a:ext cx="781019" cy="1548173"/>
            </a:xfrm>
            <a:prstGeom prst="rect">
              <a:avLst/>
            </a:prstGeom>
          </p:spPr>
        </p:pic>
        <p:pic>
          <p:nvPicPr>
            <p:cNvPr id="14" name="Picture 13">
              <a:extLst>
                <a:ext uri="{FF2B5EF4-FFF2-40B4-BE49-F238E27FC236}">
                  <a16:creationId xmlns:a16="http://schemas.microsoft.com/office/drawing/2014/main" id="{4521D26B-B5CF-1947-B069-D5DD7A44898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90799" y="2060847"/>
              <a:ext cx="781019" cy="1548174"/>
            </a:xfrm>
            <a:prstGeom prst="rect">
              <a:avLst/>
            </a:prstGeom>
          </p:spPr>
        </p:pic>
        <p:pic>
          <p:nvPicPr>
            <p:cNvPr id="15" name="Picture 14">
              <a:extLst>
                <a:ext uri="{FF2B5EF4-FFF2-40B4-BE49-F238E27FC236}">
                  <a16:creationId xmlns:a16="http://schemas.microsoft.com/office/drawing/2014/main" id="{A454A40D-CD5F-8F41-880A-B524D695003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92431" y="2060847"/>
              <a:ext cx="781019" cy="1548174"/>
            </a:xfrm>
            <a:prstGeom prst="rect">
              <a:avLst/>
            </a:prstGeom>
          </p:spPr>
        </p:pic>
        <p:sp>
          <p:nvSpPr>
            <p:cNvPr id="16" name="TextBox 15">
              <a:extLst>
                <a:ext uri="{FF2B5EF4-FFF2-40B4-BE49-F238E27FC236}">
                  <a16:creationId xmlns:a16="http://schemas.microsoft.com/office/drawing/2014/main" id="{91BA4BF3-8426-D74D-B5A7-BFB9D7DF9EFB}"/>
                </a:ext>
              </a:extLst>
            </p:cNvPr>
            <p:cNvSpPr txBox="1"/>
            <p:nvPr/>
          </p:nvSpPr>
          <p:spPr>
            <a:xfrm>
              <a:off x="2051720" y="3621550"/>
              <a:ext cx="356188"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(a)</a:t>
              </a:r>
            </a:p>
          </p:txBody>
        </p:sp>
        <p:sp>
          <p:nvSpPr>
            <p:cNvPr id="17" name="TextBox 16">
              <a:extLst>
                <a:ext uri="{FF2B5EF4-FFF2-40B4-BE49-F238E27FC236}">
                  <a16:creationId xmlns:a16="http://schemas.microsoft.com/office/drawing/2014/main" id="{4191F019-5163-584F-9E2C-D4E4E056BB86}"/>
                </a:ext>
              </a:extLst>
            </p:cNvPr>
            <p:cNvSpPr txBox="1"/>
            <p:nvPr/>
          </p:nvSpPr>
          <p:spPr>
            <a:xfrm>
              <a:off x="2803214" y="3621549"/>
              <a:ext cx="364202"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(b)</a:t>
              </a:r>
            </a:p>
          </p:txBody>
        </p:sp>
        <p:sp>
          <p:nvSpPr>
            <p:cNvPr id="18" name="TextBox 17">
              <a:extLst>
                <a:ext uri="{FF2B5EF4-FFF2-40B4-BE49-F238E27FC236}">
                  <a16:creationId xmlns:a16="http://schemas.microsoft.com/office/drawing/2014/main" id="{43DF21D3-14EE-7B45-A950-83730047B817}"/>
                </a:ext>
              </a:extLst>
            </p:cNvPr>
            <p:cNvSpPr txBox="1"/>
            <p:nvPr/>
          </p:nvSpPr>
          <p:spPr>
            <a:xfrm>
              <a:off x="3604846" y="3609021"/>
              <a:ext cx="356188"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(c)</a:t>
              </a:r>
            </a:p>
          </p:txBody>
        </p:sp>
        <p:sp>
          <p:nvSpPr>
            <p:cNvPr id="19" name="TextBox 18">
              <a:extLst>
                <a:ext uri="{FF2B5EF4-FFF2-40B4-BE49-F238E27FC236}">
                  <a16:creationId xmlns:a16="http://schemas.microsoft.com/office/drawing/2014/main" id="{71B5F5AE-9161-D345-9979-8BD2EEDF58B9}"/>
                </a:ext>
              </a:extLst>
            </p:cNvPr>
            <p:cNvSpPr txBox="1"/>
            <p:nvPr/>
          </p:nvSpPr>
          <p:spPr>
            <a:xfrm>
              <a:off x="4424376" y="3609020"/>
              <a:ext cx="364202"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(d)</a:t>
              </a:r>
            </a:p>
          </p:txBody>
        </p:sp>
      </p:grpSp>
      <p:pic>
        <p:nvPicPr>
          <p:cNvPr id="5" name="Picture 4" descr="A blue and white rectangle&#10;&#10;Description automatically generated with low confidence">
            <a:extLst>
              <a:ext uri="{FF2B5EF4-FFF2-40B4-BE49-F238E27FC236}">
                <a16:creationId xmlns:a16="http://schemas.microsoft.com/office/drawing/2014/main" id="{85C18262-D634-48AC-8AC8-B50106DAF0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24400" y="3686022"/>
            <a:ext cx="3671513" cy="2501575"/>
          </a:xfrm>
          <a:prstGeom prst="rect">
            <a:avLst/>
          </a:prstGeom>
        </p:spPr>
      </p:pic>
      <p:sp>
        <p:nvSpPr>
          <p:cNvPr id="20" name="Content Placeholder 2">
            <a:extLst>
              <a:ext uri="{FF2B5EF4-FFF2-40B4-BE49-F238E27FC236}">
                <a16:creationId xmlns:a16="http://schemas.microsoft.com/office/drawing/2014/main" id="{5CD01D17-86D2-42E5-9B29-57160310BE8D}"/>
              </a:ext>
            </a:extLst>
          </p:cNvPr>
          <p:cNvSpPr txBox="1">
            <a:spLocks/>
          </p:cNvSpPr>
          <p:nvPr/>
        </p:nvSpPr>
        <p:spPr>
          <a:xfrm>
            <a:off x="452718" y="4419600"/>
            <a:ext cx="3755977" cy="1409289"/>
          </a:xfrm>
          <a:prstGeom prst="rect">
            <a:avLst/>
          </a:prstGeom>
          <a:noFill/>
          <a:ln>
            <a:solidFill>
              <a:schemeClr val="tx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Raw image</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Gaussian Filter</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Histogram equalization</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Normalization: To make the pixel mean equal to zero</a:t>
            </a:r>
          </a:p>
        </p:txBody>
      </p:sp>
      <p:sp>
        <p:nvSpPr>
          <p:cNvPr id="21" name="圆角矩形 82">
            <a:extLst>
              <a:ext uri="{FF2B5EF4-FFF2-40B4-BE49-F238E27FC236}">
                <a16:creationId xmlns:a16="http://schemas.microsoft.com/office/drawing/2014/main" id="{37D180EA-8175-4DB4-890A-E68B66F19A25}"/>
              </a:ext>
            </a:extLst>
          </p:cNvPr>
          <p:cNvSpPr/>
          <p:nvPr/>
        </p:nvSpPr>
        <p:spPr>
          <a:xfrm>
            <a:off x="4568545" y="1359654"/>
            <a:ext cx="4122737" cy="4827943"/>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Tree>
    <p:extLst>
      <p:ext uri="{BB962C8B-B14F-4D97-AF65-F5344CB8AC3E}">
        <p14:creationId xmlns:p14="http://schemas.microsoft.com/office/powerpoint/2010/main" val="3139219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Results</a:t>
            </a:r>
          </a:p>
        </p:txBody>
      </p:sp>
      <p:sp>
        <p:nvSpPr>
          <p:cNvPr id="3" name="Content Placeholder 2"/>
          <p:cNvSpPr>
            <a:spLocks noGrp="1"/>
          </p:cNvSpPr>
          <p:nvPr>
            <p:ph idx="1"/>
          </p:nvPr>
        </p:nvSpPr>
        <p:spPr>
          <a:xfrm>
            <a:off x="6346866" y="3320324"/>
            <a:ext cx="2674800" cy="2774476"/>
          </a:xfrm>
          <a:noFill/>
          <a:ln>
            <a:solidFill>
              <a:schemeClr val="tx1"/>
            </a:solidFill>
          </a:ln>
        </p:spPr>
        <p:txBody>
          <a:bodyPr>
            <a:normAutofit/>
          </a:bodyPr>
          <a:lstStyle/>
          <a:p>
            <a:pPr marL="0" indent="0">
              <a:buNone/>
            </a:pPr>
            <a:r>
              <a:rPr lang="en-US" sz="1800" b="1" dirty="0">
                <a:latin typeface="Arial" panose="020B0604020202020204" pitchFamily="34" charset="0"/>
                <a:cs typeface="Arial" panose="020B0604020202020204" pitchFamily="34" charset="0"/>
              </a:rPr>
              <a:t>GAN</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It take about ** hours to run the GAN and ** images were produced during this process. Finally, 100 images were chosen to use in the YOLOv5 model</a:t>
            </a:r>
          </a:p>
        </p:txBody>
      </p:sp>
      <p:grpSp>
        <p:nvGrpSpPr>
          <p:cNvPr id="21" name="Group 20">
            <a:extLst>
              <a:ext uri="{FF2B5EF4-FFF2-40B4-BE49-F238E27FC236}">
                <a16:creationId xmlns:a16="http://schemas.microsoft.com/office/drawing/2014/main" id="{D63DF1F0-30B6-48D1-8C10-4D738DA6350F}"/>
              </a:ext>
            </a:extLst>
          </p:cNvPr>
          <p:cNvGrpSpPr/>
          <p:nvPr/>
        </p:nvGrpSpPr>
        <p:grpSpPr>
          <a:xfrm>
            <a:off x="762000" y="1925468"/>
            <a:ext cx="5280727" cy="3007063"/>
            <a:chOff x="636485" y="566412"/>
            <a:chExt cx="3852838" cy="2193964"/>
          </a:xfrm>
        </p:grpSpPr>
        <p:pic>
          <p:nvPicPr>
            <p:cNvPr id="22" name="Picture 21">
              <a:extLst>
                <a:ext uri="{FF2B5EF4-FFF2-40B4-BE49-F238E27FC236}">
                  <a16:creationId xmlns:a16="http://schemas.microsoft.com/office/drawing/2014/main" id="{2E18F08F-5442-4E9E-8886-0A5C252D4425}"/>
                </a:ext>
              </a:extLst>
            </p:cNvPr>
            <p:cNvPicPr>
              <a:picLocks/>
            </p:cNvPicPr>
            <p:nvPr/>
          </p:nvPicPr>
          <p:blipFill rotWithShape="1">
            <a:blip r:embed="rId3">
              <a:extLst>
                <a:ext uri="{28A0092B-C50C-407E-A947-70E740481C1C}">
                  <a14:useLocalDpi xmlns:a14="http://schemas.microsoft.com/office/drawing/2010/main" val="0"/>
                </a:ext>
              </a:extLst>
            </a:blip>
            <a:srcRect r="79830" b="49725"/>
            <a:stretch/>
          </p:blipFill>
          <p:spPr>
            <a:xfrm>
              <a:off x="636485" y="566412"/>
              <a:ext cx="914400" cy="914400"/>
            </a:xfrm>
            <a:prstGeom prst="rect">
              <a:avLst/>
            </a:prstGeom>
          </p:spPr>
        </p:pic>
        <p:sp>
          <p:nvSpPr>
            <p:cNvPr id="23" name="TextBox 22">
              <a:extLst>
                <a:ext uri="{FF2B5EF4-FFF2-40B4-BE49-F238E27FC236}">
                  <a16:creationId xmlns:a16="http://schemas.microsoft.com/office/drawing/2014/main" id="{6F029009-EFEE-4C19-A37E-A17D1C250E6B}"/>
                </a:ext>
              </a:extLst>
            </p:cNvPr>
            <p:cNvSpPr txBox="1"/>
            <p:nvPr/>
          </p:nvSpPr>
          <p:spPr>
            <a:xfrm>
              <a:off x="918294" y="1429699"/>
              <a:ext cx="255198"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0</a:t>
              </a:r>
              <a:endParaRPr lang="en-US" sz="1100" dirty="0">
                <a:latin typeface="Times New Roman" panose="02020603050405020304" pitchFamily="18" charset="0"/>
                <a:cs typeface="Times New Roman" panose="02020603050405020304" pitchFamily="18" charset="0"/>
              </a:endParaRPr>
            </a:p>
          </p:txBody>
        </p:sp>
        <p:pic>
          <p:nvPicPr>
            <p:cNvPr id="24" name="Picture 23">
              <a:extLst>
                <a:ext uri="{FF2B5EF4-FFF2-40B4-BE49-F238E27FC236}">
                  <a16:creationId xmlns:a16="http://schemas.microsoft.com/office/drawing/2014/main" id="{0AD34764-1B20-4816-A163-33565E9CF44C}"/>
                </a:ext>
              </a:extLst>
            </p:cNvPr>
            <p:cNvPicPr>
              <a:picLocks/>
            </p:cNvPicPr>
            <p:nvPr/>
          </p:nvPicPr>
          <p:blipFill rotWithShape="1">
            <a:blip r:embed="rId4">
              <a:extLst>
                <a:ext uri="{28A0092B-C50C-407E-A947-70E740481C1C}">
                  <a14:useLocalDpi xmlns:a14="http://schemas.microsoft.com/office/drawing/2010/main" val="0"/>
                </a:ext>
              </a:extLst>
            </a:blip>
            <a:srcRect r="80255" b="50000"/>
            <a:stretch/>
          </p:blipFill>
          <p:spPr>
            <a:xfrm>
              <a:off x="1615964" y="566412"/>
              <a:ext cx="914400" cy="914400"/>
            </a:xfrm>
            <a:prstGeom prst="rect">
              <a:avLst/>
            </a:prstGeom>
          </p:spPr>
        </p:pic>
        <p:pic>
          <p:nvPicPr>
            <p:cNvPr id="25" name="Picture 24">
              <a:extLst>
                <a:ext uri="{FF2B5EF4-FFF2-40B4-BE49-F238E27FC236}">
                  <a16:creationId xmlns:a16="http://schemas.microsoft.com/office/drawing/2014/main" id="{C0D21701-CF4D-4CC6-BDB1-45271EFA5516}"/>
                </a:ext>
              </a:extLst>
            </p:cNvPr>
            <p:cNvPicPr>
              <a:picLocks/>
            </p:cNvPicPr>
            <p:nvPr/>
          </p:nvPicPr>
          <p:blipFill rotWithShape="1">
            <a:blip r:embed="rId5">
              <a:extLst>
                <a:ext uri="{28A0092B-C50C-407E-A947-70E740481C1C}">
                  <a14:useLocalDpi xmlns:a14="http://schemas.microsoft.com/office/drawing/2010/main" val="0"/>
                </a:ext>
              </a:extLst>
            </a:blip>
            <a:srcRect r="80255" b="50000"/>
            <a:stretch/>
          </p:blipFill>
          <p:spPr>
            <a:xfrm>
              <a:off x="2595443" y="566412"/>
              <a:ext cx="914400" cy="914400"/>
            </a:xfrm>
            <a:prstGeom prst="rect">
              <a:avLst/>
            </a:prstGeom>
          </p:spPr>
        </p:pic>
        <p:pic>
          <p:nvPicPr>
            <p:cNvPr id="26" name="Picture 25">
              <a:extLst>
                <a:ext uri="{FF2B5EF4-FFF2-40B4-BE49-F238E27FC236}">
                  <a16:creationId xmlns:a16="http://schemas.microsoft.com/office/drawing/2014/main" id="{A898B9EF-C16D-4F61-8F21-1FCD91A3D301}"/>
                </a:ext>
              </a:extLst>
            </p:cNvPr>
            <p:cNvPicPr>
              <a:picLocks/>
            </p:cNvPicPr>
            <p:nvPr/>
          </p:nvPicPr>
          <p:blipFill rotWithShape="1">
            <a:blip r:embed="rId6">
              <a:extLst>
                <a:ext uri="{28A0092B-C50C-407E-A947-70E740481C1C}">
                  <a14:useLocalDpi xmlns:a14="http://schemas.microsoft.com/office/drawing/2010/main" val="0"/>
                </a:ext>
              </a:extLst>
            </a:blip>
            <a:srcRect l="19752" t="50000" r="59779"/>
            <a:stretch/>
          </p:blipFill>
          <p:spPr>
            <a:xfrm>
              <a:off x="3574923" y="566412"/>
              <a:ext cx="914400" cy="914400"/>
            </a:xfrm>
            <a:prstGeom prst="rect">
              <a:avLst/>
            </a:prstGeom>
          </p:spPr>
        </p:pic>
        <p:pic>
          <p:nvPicPr>
            <p:cNvPr id="27" name="Picture 26">
              <a:extLst>
                <a:ext uri="{FF2B5EF4-FFF2-40B4-BE49-F238E27FC236}">
                  <a16:creationId xmlns:a16="http://schemas.microsoft.com/office/drawing/2014/main" id="{00A44297-9DB7-4156-962C-862FF2AD45E7}"/>
                </a:ext>
              </a:extLst>
            </p:cNvPr>
            <p:cNvPicPr>
              <a:picLocks/>
            </p:cNvPicPr>
            <p:nvPr/>
          </p:nvPicPr>
          <p:blipFill rotWithShape="1">
            <a:blip r:embed="rId7">
              <a:extLst>
                <a:ext uri="{28A0092B-C50C-407E-A947-70E740481C1C}">
                  <a14:useLocalDpi xmlns:a14="http://schemas.microsoft.com/office/drawing/2010/main" val="0"/>
                </a:ext>
              </a:extLst>
            </a:blip>
            <a:srcRect l="20469" t="49574" r="59786" b="-142"/>
            <a:stretch/>
          </p:blipFill>
          <p:spPr>
            <a:xfrm>
              <a:off x="636485" y="1650504"/>
              <a:ext cx="914400" cy="914400"/>
            </a:xfrm>
            <a:prstGeom prst="rect">
              <a:avLst/>
            </a:prstGeom>
          </p:spPr>
        </p:pic>
        <p:pic>
          <p:nvPicPr>
            <p:cNvPr id="28" name="Picture 27">
              <a:extLst>
                <a:ext uri="{FF2B5EF4-FFF2-40B4-BE49-F238E27FC236}">
                  <a16:creationId xmlns:a16="http://schemas.microsoft.com/office/drawing/2014/main" id="{5DE6DCFD-98AF-4881-8FFF-60CC00F404E2}"/>
                </a:ext>
              </a:extLst>
            </p:cNvPr>
            <p:cNvPicPr>
              <a:picLocks/>
            </p:cNvPicPr>
            <p:nvPr/>
          </p:nvPicPr>
          <p:blipFill rotWithShape="1">
            <a:blip r:embed="rId8">
              <a:extLst>
                <a:ext uri="{28A0092B-C50C-407E-A947-70E740481C1C}">
                  <a14:useLocalDpi xmlns:a14="http://schemas.microsoft.com/office/drawing/2010/main" val="0"/>
                </a:ext>
              </a:extLst>
            </a:blip>
            <a:srcRect l="40087" r="40168" b="50000"/>
            <a:stretch/>
          </p:blipFill>
          <p:spPr>
            <a:xfrm>
              <a:off x="1615964" y="1650504"/>
              <a:ext cx="914400" cy="914400"/>
            </a:xfrm>
            <a:prstGeom prst="rect">
              <a:avLst/>
            </a:prstGeom>
          </p:spPr>
        </p:pic>
        <p:pic>
          <p:nvPicPr>
            <p:cNvPr id="29" name="Picture 28">
              <a:extLst>
                <a:ext uri="{FF2B5EF4-FFF2-40B4-BE49-F238E27FC236}">
                  <a16:creationId xmlns:a16="http://schemas.microsoft.com/office/drawing/2014/main" id="{D34561BC-DFCB-48AD-A2EF-1F96212649E0}"/>
                </a:ext>
              </a:extLst>
            </p:cNvPr>
            <p:cNvPicPr>
              <a:picLocks/>
            </p:cNvPicPr>
            <p:nvPr/>
          </p:nvPicPr>
          <p:blipFill rotWithShape="1">
            <a:blip r:embed="rId9">
              <a:extLst>
                <a:ext uri="{28A0092B-C50C-407E-A947-70E740481C1C}">
                  <a14:useLocalDpi xmlns:a14="http://schemas.microsoft.com/office/drawing/2010/main" val="0"/>
                </a:ext>
              </a:extLst>
            </a:blip>
            <a:srcRect l="80255" b="50000"/>
            <a:stretch/>
          </p:blipFill>
          <p:spPr>
            <a:xfrm>
              <a:off x="2595443" y="1650504"/>
              <a:ext cx="914400" cy="914400"/>
            </a:xfrm>
            <a:prstGeom prst="rect">
              <a:avLst/>
            </a:prstGeom>
          </p:spPr>
        </p:pic>
        <p:sp>
          <p:nvSpPr>
            <p:cNvPr id="30" name="TextBox 29">
              <a:extLst>
                <a:ext uri="{FF2B5EF4-FFF2-40B4-BE49-F238E27FC236}">
                  <a16:creationId xmlns:a16="http://schemas.microsoft.com/office/drawing/2014/main" id="{298ABA61-1459-4B7A-BBA0-EE9A0BDB28C6}"/>
                </a:ext>
              </a:extLst>
            </p:cNvPr>
            <p:cNvSpPr txBox="1"/>
            <p:nvPr/>
          </p:nvSpPr>
          <p:spPr>
            <a:xfrm>
              <a:off x="2782058" y="1431918"/>
              <a:ext cx="537327" cy="261610"/>
            </a:xfrm>
            <a:prstGeom prst="rect">
              <a:avLst/>
            </a:prstGeom>
            <a:noFill/>
          </p:spPr>
          <p:txBody>
            <a:bodyPr wrap="none" rtlCol="0">
              <a:spAutoFit/>
            </a:bodyPr>
            <a:lstStyle/>
            <a:p>
              <a:pPr algn="ctr"/>
              <a:r>
                <a:rPr lang="en-US" altLang="zh-CN" sz="1100" dirty="0">
                  <a:latin typeface="Times New Roman" panose="02020603050405020304" pitchFamily="18" charset="0"/>
                  <a:cs typeface="Times New Roman" panose="02020603050405020304" pitchFamily="18" charset="0"/>
                </a:rPr>
                <a:t>40000</a:t>
              </a:r>
              <a:endParaRPr lang="en-US" sz="11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C8036003-F12C-4C2F-BC4C-78215AEB54F4}"/>
                </a:ext>
              </a:extLst>
            </p:cNvPr>
            <p:cNvSpPr txBox="1"/>
            <p:nvPr/>
          </p:nvSpPr>
          <p:spPr>
            <a:xfrm>
              <a:off x="1774237" y="1431918"/>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20000</a:t>
              </a:r>
              <a:endParaRPr lang="en-US" sz="1100" dirty="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DED1A70F-909C-4927-A896-D317680CC5B2}"/>
                </a:ext>
              </a:extLst>
            </p:cNvPr>
            <p:cNvSpPr txBox="1"/>
            <p:nvPr/>
          </p:nvSpPr>
          <p:spPr>
            <a:xfrm>
              <a:off x="3746641" y="1426048"/>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60000</a:t>
              </a:r>
              <a:endParaRPr lang="en-US" sz="1100"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00244648-2B09-4FF2-9960-0A7E3C91AC29}"/>
                </a:ext>
              </a:extLst>
            </p:cNvPr>
            <p:cNvSpPr txBox="1"/>
            <p:nvPr/>
          </p:nvSpPr>
          <p:spPr>
            <a:xfrm>
              <a:off x="827584" y="2498766"/>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80000</a:t>
              </a:r>
              <a:endParaRPr lang="en-US" sz="1100"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C9FC9932-C5A6-46E1-ACA0-4F837E26C816}"/>
                </a:ext>
              </a:extLst>
            </p:cNvPr>
            <p:cNvSpPr txBox="1"/>
            <p:nvPr/>
          </p:nvSpPr>
          <p:spPr>
            <a:xfrm>
              <a:off x="1752653" y="2498766"/>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100000</a:t>
              </a:r>
              <a:endParaRPr lang="en-US" sz="11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989172C7-2EE1-4D85-A7C7-203448666E4C}"/>
                </a:ext>
              </a:extLst>
            </p:cNvPr>
            <p:cNvSpPr txBox="1"/>
            <p:nvPr/>
          </p:nvSpPr>
          <p:spPr>
            <a:xfrm>
              <a:off x="2766878" y="2492896"/>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120000</a:t>
              </a:r>
              <a:endParaRPr lang="en-US" sz="1100" dirty="0">
                <a:latin typeface="Times New Roman" panose="02020603050405020304" pitchFamily="18" charset="0"/>
                <a:cs typeface="Times New Roman" panose="02020603050405020304" pitchFamily="18" charset="0"/>
              </a:endParaRPr>
            </a:p>
          </p:txBody>
        </p:sp>
        <p:pic>
          <p:nvPicPr>
            <p:cNvPr id="36" name="Picture 35">
              <a:extLst>
                <a:ext uri="{FF2B5EF4-FFF2-40B4-BE49-F238E27FC236}">
                  <a16:creationId xmlns:a16="http://schemas.microsoft.com/office/drawing/2014/main" id="{3276280B-97B0-4F5D-9322-2031BEB56E04}"/>
                </a:ext>
              </a:extLst>
            </p:cNvPr>
            <p:cNvPicPr>
              <a:picLocks/>
            </p:cNvPicPr>
            <p:nvPr/>
          </p:nvPicPr>
          <p:blipFill rotWithShape="1">
            <a:blip r:embed="rId10">
              <a:extLst>
                <a:ext uri="{28A0092B-C50C-407E-A947-70E740481C1C}">
                  <a14:useLocalDpi xmlns:a14="http://schemas.microsoft.com/office/drawing/2010/main" val="0"/>
                </a:ext>
              </a:extLst>
            </a:blip>
            <a:srcRect l="20866" t="-267" r="60085" b="50267"/>
            <a:stretch/>
          </p:blipFill>
          <p:spPr>
            <a:xfrm>
              <a:off x="3574923" y="1650504"/>
              <a:ext cx="914400" cy="914400"/>
            </a:xfrm>
            <a:prstGeom prst="rect">
              <a:avLst/>
            </a:prstGeom>
          </p:spPr>
        </p:pic>
        <p:sp>
          <p:nvSpPr>
            <p:cNvPr id="37" name="TextBox 36">
              <a:extLst>
                <a:ext uri="{FF2B5EF4-FFF2-40B4-BE49-F238E27FC236}">
                  <a16:creationId xmlns:a16="http://schemas.microsoft.com/office/drawing/2014/main" id="{C46542A8-9075-4C47-866D-CD4D668CFF95}"/>
                </a:ext>
              </a:extLst>
            </p:cNvPr>
            <p:cNvSpPr txBox="1"/>
            <p:nvPr/>
          </p:nvSpPr>
          <p:spPr>
            <a:xfrm>
              <a:off x="3748117" y="2494682"/>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140000</a:t>
              </a:r>
              <a:endParaRPr lang="en-US" sz="1100" dirty="0">
                <a:latin typeface="Times New Roman" panose="02020603050405020304" pitchFamily="18" charset="0"/>
                <a:cs typeface="Times New Roman" panose="02020603050405020304" pitchFamily="18" charset="0"/>
              </a:endParaRPr>
            </a:p>
          </p:txBody>
        </p:sp>
      </p:grpSp>
      <p:sp>
        <p:nvSpPr>
          <p:cNvPr id="38" name="圆角矩形 82">
            <a:extLst>
              <a:ext uri="{FF2B5EF4-FFF2-40B4-BE49-F238E27FC236}">
                <a16:creationId xmlns:a16="http://schemas.microsoft.com/office/drawing/2014/main" id="{1E54CAFE-A652-4E37-8670-D9BD9C21B7E9}"/>
              </a:ext>
            </a:extLst>
          </p:cNvPr>
          <p:cNvSpPr/>
          <p:nvPr/>
        </p:nvSpPr>
        <p:spPr>
          <a:xfrm>
            <a:off x="609265" y="1789504"/>
            <a:ext cx="5577276" cy="3143028"/>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Tree>
    <p:extLst>
      <p:ext uri="{BB962C8B-B14F-4D97-AF65-F5344CB8AC3E}">
        <p14:creationId xmlns:p14="http://schemas.microsoft.com/office/powerpoint/2010/main" val="3501718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Results</a:t>
            </a:r>
          </a:p>
        </p:txBody>
      </p:sp>
      <p:pic>
        <p:nvPicPr>
          <p:cNvPr id="39" name="Picture 38">
            <a:extLst>
              <a:ext uri="{FF2B5EF4-FFF2-40B4-BE49-F238E27FC236}">
                <a16:creationId xmlns:a16="http://schemas.microsoft.com/office/drawing/2014/main" id="{3EC76A49-8AE1-1F42-B5E6-39F34DCE4E4F}"/>
              </a:ext>
            </a:extLst>
          </p:cNvPr>
          <p:cNvPicPr>
            <a:picLocks/>
          </p:cNvPicPr>
          <p:nvPr/>
        </p:nvPicPr>
        <p:blipFill rotWithShape="1">
          <a:blip r:embed="rId3">
            <a:extLst>
              <a:ext uri="{28A0092B-C50C-407E-A947-70E740481C1C}">
                <a14:useLocalDpi xmlns:a14="http://schemas.microsoft.com/office/drawing/2010/main" val="0"/>
              </a:ext>
            </a:extLst>
          </a:blip>
          <a:srcRect l="20866" t="-267" r="60085" b="50267"/>
          <a:stretch/>
        </p:blipFill>
        <p:spPr>
          <a:xfrm>
            <a:off x="3200400" y="1972700"/>
            <a:ext cx="2362199" cy="2362199"/>
          </a:xfrm>
          <a:prstGeom prst="rect">
            <a:avLst/>
          </a:prstGeom>
        </p:spPr>
      </p:pic>
      <p:pic>
        <p:nvPicPr>
          <p:cNvPr id="40" name="Picture 39">
            <a:extLst>
              <a:ext uri="{FF2B5EF4-FFF2-40B4-BE49-F238E27FC236}">
                <a16:creationId xmlns:a16="http://schemas.microsoft.com/office/drawing/2014/main" id="{A02E039A-9780-DB48-9368-51E781651A4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4776" b="24776"/>
          <a:stretch/>
        </p:blipFill>
        <p:spPr>
          <a:xfrm flipH="1">
            <a:off x="5791200" y="1972700"/>
            <a:ext cx="2362200" cy="2362200"/>
          </a:xfrm>
          <a:prstGeom prst="rect">
            <a:avLst/>
          </a:prstGeom>
        </p:spPr>
      </p:pic>
      <p:sp>
        <p:nvSpPr>
          <p:cNvPr id="41" name="Oval 40">
            <a:extLst>
              <a:ext uri="{FF2B5EF4-FFF2-40B4-BE49-F238E27FC236}">
                <a16:creationId xmlns:a16="http://schemas.microsoft.com/office/drawing/2014/main" id="{21248DD7-0061-044C-8026-E1BAFC03B4DE}"/>
              </a:ext>
            </a:extLst>
          </p:cNvPr>
          <p:cNvSpPr/>
          <p:nvPr/>
        </p:nvSpPr>
        <p:spPr>
          <a:xfrm>
            <a:off x="3505199" y="2010171"/>
            <a:ext cx="323055" cy="2304256"/>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9218BCE-802E-BA4A-A7F1-1132B659935C}"/>
              </a:ext>
            </a:extLst>
          </p:cNvPr>
          <p:cNvSpPr/>
          <p:nvPr/>
        </p:nvSpPr>
        <p:spPr>
          <a:xfrm>
            <a:off x="3689585" y="2180827"/>
            <a:ext cx="1873013" cy="230942"/>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0F83004B-4645-7846-9D9F-BBBD59179BB2}"/>
              </a:ext>
            </a:extLst>
          </p:cNvPr>
          <p:cNvPicPr>
            <a:picLocks/>
          </p:cNvPicPr>
          <p:nvPr/>
        </p:nvPicPr>
        <p:blipFill rotWithShape="1">
          <a:blip r:embed="rId5">
            <a:extLst>
              <a:ext uri="{28A0092B-C50C-407E-A947-70E740481C1C}">
                <a14:useLocalDpi xmlns:a14="http://schemas.microsoft.com/office/drawing/2010/main" val="0"/>
              </a:ext>
            </a:extLst>
          </a:blip>
          <a:srcRect r="79830" b="49725"/>
          <a:stretch/>
        </p:blipFill>
        <p:spPr>
          <a:xfrm>
            <a:off x="609600" y="1981200"/>
            <a:ext cx="2362199" cy="2362199"/>
          </a:xfrm>
          <a:prstGeom prst="rect">
            <a:avLst/>
          </a:prstGeom>
        </p:spPr>
      </p:pic>
      <p:sp>
        <p:nvSpPr>
          <p:cNvPr id="6" name="TextBox 5">
            <a:extLst>
              <a:ext uri="{FF2B5EF4-FFF2-40B4-BE49-F238E27FC236}">
                <a16:creationId xmlns:a16="http://schemas.microsoft.com/office/drawing/2014/main" id="{9A75D9C5-7298-0941-A8D1-666A2F565DCA}"/>
              </a:ext>
            </a:extLst>
          </p:cNvPr>
          <p:cNvSpPr txBox="1"/>
          <p:nvPr/>
        </p:nvSpPr>
        <p:spPr>
          <a:xfrm>
            <a:off x="1348249" y="4606970"/>
            <a:ext cx="93326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0 epoch</a:t>
            </a:r>
          </a:p>
        </p:txBody>
      </p:sp>
      <p:sp>
        <p:nvSpPr>
          <p:cNvPr id="44" name="TextBox 43">
            <a:extLst>
              <a:ext uri="{FF2B5EF4-FFF2-40B4-BE49-F238E27FC236}">
                <a16:creationId xmlns:a16="http://schemas.microsoft.com/office/drawing/2014/main" id="{37DB71CB-EE4A-1C42-92AF-3CA9EFE2B1F6}"/>
              </a:ext>
            </a:extLst>
          </p:cNvPr>
          <p:cNvSpPr txBox="1"/>
          <p:nvPr/>
        </p:nvSpPr>
        <p:spPr>
          <a:xfrm>
            <a:off x="3661507" y="4606970"/>
            <a:ext cx="157607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140000 epochs</a:t>
            </a:r>
          </a:p>
        </p:txBody>
      </p:sp>
      <p:sp>
        <p:nvSpPr>
          <p:cNvPr id="45" name="TextBox 44">
            <a:extLst>
              <a:ext uri="{FF2B5EF4-FFF2-40B4-BE49-F238E27FC236}">
                <a16:creationId xmlns:a16="http://schemas.microsoft.com/office/drawing/2014/main" id="{240F450D-F204-0A49-BD61-604C159D924A}"/>
              </a:ext>
            </a:extLst>
          </p:cNvPr>
          <p:cNvSpPr txBox="1"/>
          <p:nvPr/>
        </p:nvSpPr>
        <p:spPr>
          <a:xfrm>
            <a:off x="6357388" y="4610439"/>
            <a:ext cx="122982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Real image</a:t>
            </a:r>
          </a:p>
        </p:txBody>
      </p:sp>
      <p:sp>
        <p:nvSpPr>
          <p:cNvPr id="46" name="Content Placeholder 2">
            <a:extLst>
              <a:ext uri="{FF2B5EF4-FFF2-40B4-BE49-F238E27FC236}">
                <a16:creationId xmlns:a16="http://schemas.microsoft.com/office/drawing/2014/main" id="{0B513BCC-6CB3-3545-9FDE-F08C05247AC8}"/>
              </a:ext>
            </a:extLst>
          </p:cNvPr>
          <p:cNvSpPr>
            <a:spLocks noGrp="1"/>
          </p:cNvSpPr>
          <p:nvPr>
            <p:ph idx="1"/>
          </p:nvPr>
        </p:nvSpPr>
        <p:spPr>
          <a:xfrm>
            <a:off x="609600" y="5105400"/>
            <a:ext cx="7543800" cy="1166302"/>
          </a:xfrm>
          <a:noFill/>
          <a:ln>
            <a:solidFill>
              <a:schemeClr val="tx1"/>
            </a:solidFill>
          </a:ln>
        </p:spPr>
        <p:txBody>
          <a:bodyPr>
            <a:normAutofit/>
          </a:bodyPr>
          <a:lstStyle/>
          <a:p>
            <a:pPr marL="0" indent="0">
              <a:buNone/>
            </a:pPr>
            <a:r>
              <a:rPr lang="en-US" sz="1800" b="1" dirty="0">
                <a:latin typeface="Arial" panose="020B0604020202020204" pitchFamily="34" charset="0"/>
                <a:cs typeface="Arial" panose="020B0604020202020204" pitchFamily="34" charset="0"/>
              </a:rPr>
              <a:t>GAN</a:t>
            </a: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0 epoch: The fake image was consisted of random noise.</a:t>
            </a:r>
          </a:p>
          <a:p>
            <a:pPr marL="0" indent="0">
              <a:buNone/>
            </a:pPr>
            <a:r>
              <a:rPr lang="en-US" sz="1800" dirty="0">
                <a:latin typeface="Arial" panose="020B0604020202020204" pitchFamily="34" charset="0"/>
                <a:cs typeface="Arial" panose="020B0604020202020204" pitchFamily="34" charset="0"/>
              </a:rPr>
              <a:t>After 100000: The fake image was similar to the real image.</a:t>
            </a:r>
          </a:p>
        </p:txBody>
      </p:sp>
    </p:spTree>
    <p:extLst>
      <p:ext uri="{BB962C8B-B14F-4D97-AF65-F5344CB8AC3E}">
        <p14:creationId xmlns:p14="http://schemas.microsoft.com/office/powerpoint/2010/main" val="2737653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Results</a:t>
            </a:r>
          </a:p>
        </p:txBody>
      </p:sp>
      <p:sp>
        <p:nvSpPr>
          <p:cNvPr id="3" name="Content Placeholder 2"/>
          <p:cNvSpPr>
            <a:spLocks noGrp="1"/>
          </p:cNvSpPr>
          <p:nvPr>
            <p:ph idx="1"/>
          </p:nvPr>
        </p:nvSpPr>
        <p:spPr>
          <a:xfrm>
            <a:off x="452718" y="1676400"/>
            <a:ext cx="3704495" cy="2133600"/>
          </a:xfrm>
          <a:noFill/>
          <a:ln>
            <a:solidFill>
              <a:schemeClr val="tx1"/>
            </a:solidFill>
          </a:ln>
        </p:spPr>
        <p:txBody>
          <a:bodyPr>
            <a:normAutofit/>
          </a:bodyPr>
          <a:lstStyle/>
          <a:p>
            <a:pPr marL="0" indent="0">
              <a:buNone/>
            </a:pPr>
            <a:r>
              <a:rPr lang="en-US" sz="1800" b="1" dirty="0">
                <a:latin typeface="Arial" panose="020B0604020202020204" pitchFamily="34" charset="0"/>
                <a:cs typeface="Arial" panose="020B0604020202020204" pitchFamily="34" charset="0"/>
              </a:rPr>
              <a:t>Overall Process</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The addition of fake images brought an increase in the F1 score of 0.633 compared to the raw data accuracy of 0.581.</a:t>
            </a:r>
          </a:p>
        </p:txBody>
      </p:sp>
      <p:sp>
        <p:nvSpPr>
          <p:cNvPr id="20" name="Content Placeholder 2">
            <a:extLst>
              <a:ext uri="{FF2B5EF4-FFF2-40B4-BE49-F238E27FC236}">
                <a16:creationId xmlns:a16="http://schemas.microsoft.com/office/drawing/2014/main" id="{5CD01D17-86D2-42E5-9B29-57160310BE8D}"/>
              </a:ext>
            </a:extLst>
          </p:cNvPr>
          <p:cNvSpPr txBox="1">
            <a:spLocks/>
          </p:cNvSpPr>
          <p:nvPr/>
        </p:nvSpPr>
        <p:spPr>
          <a:xfrm>
            <a:off x="452718" y="4038600"/>
            <a:ext cx="3755977" cy="1409289"/>
          </a:xfrm>
          <a:prstGeom prst="rect">
            <a:avLst/>
          </a:prstGeom>
          <a:noFill/>
          <a:ln>
            <a:solidFill>
              <a:schemeClr val="tx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The first release annotated by DSPS;</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+the second release annotated by team members;</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+the selected 100 fake images.</a:t>
            </a:r>
          </a:p>
        </p:txBody>
      </p:sp>
      <p:grpSp>
        <p:nvGrpSpPr>
          <p:cNvPr id="21" name="Group 20">
            <a:extLst>
              <a:ext uri="{FF2B5EF4-FFF2-40B4-BE49-F238E27FC236}">
                <a16:creationId xmlns:a16="http://schemas.microsoft.com/office/drawing/2014/main" id="{8A53ED8F-E665-419B-A0AF-5825918BCAC5}"/>
              </a:ext>
            </a:extLst>
          </p:cNvPr>
          <p:cNvGrpSpPr/>
          <p:nvPr/>
        </p:nvGrpSpPr>
        <p:grpSpPr>
          <a:xfrm>
            <a:off x="4821690" y="1641137"/>
            <a:ext cx="3852838" cy="2193964"/>
            <a:chOff x="636485" y="566412"/>
            <a:chExt cx="3852838" cy="2193964"/>
          </a:xfrm>
        </p:grpSpPr>
        <p:pic>
          <p:nvPicPr>
            <p:cNvPr id="22" name="Picture 21">
              <a:extLst>
                <a:ext uri="{FF2B5EF4-FFF2-40B4-BE49-F238E27FC236}">
                  <a16:creationId xmlns:a16="http://schemas.microsoft.com/office/drawing/2014/main" id="{3F880BBB-E84F-44E5-8C99-C3EA162EE45F}"/>
                </a:ext>
              </a:extLst>
            </p:cNvPr>
            <p:cNvPicPr>
              <a:picLocks/>
            </p:cNvPicPr>
            <p:nvPr/>
          </p:nvPicPr>
          <p:blipFill rotWithShape="1">
            <a:blip r:embed="rId3">
              <a:extLst>
                <a:ext uri="{28A0092B-C50C-407E-A947-70E740481C1C}">
                  <a14:useLocalDpi xmlns:a14="http://schemas.microsoft.com/office/drawing/2010/main" val="0"/>
                </a:ext>
              </a:extLst>
            </a:blip>
            <a:srcRect r="79830" b="49725"/>
            <a:stretch/>
          </p:blipFill>
          <p:spPr>
            <a:xfrm>
              <a:off x="636485" y="566412"/>
              <a:ext cx="914400" cy="914400"/>
            </a:xfrm>
            <a:prstGeom prst="rect">
              <a:avLst/>
            </a:prstGeom>
          </p:spPr>
        </p:pic>
        <p:sp>
          <p:nvSpPr>
            <p:cNvPr id="23" name="TextBox 22">
              <a:extLst>
                <a:ext uri="{FF2B5EF4-FFF2-40B4-BE49-F238E27FC236}">
                  <a16:creationId xmlns:a16="http://schemas.microsoft.com/office/drawing/2014/main" id="{1510D37A-A161-40CA-B0DC-656D44243CCD}"/>
                </a:ext>
              </a:extLst>
            </p:cNvPr>
            <p:cNvSpPr txBox="1"/>
            <p:nvPr/>
          </p:nvSpPr>
          <p:spPr>
            <a:xfrm>
              <a:off x="918294" y="1429699"/>
              <a:ext cx="255198"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0</a:t>
              </a:r>
              <a:endParaRPr lang="en-US" sz="1100" dirty="0">
                <a:latin typeface="Times New Roman" panose="02020603050405020304" pitchFamily="18" charset="0"/>
                <a:cs typeface="Times New Roman" panose="02020603050405020304" pitchFamily="18" charset="0"/>
              </a:endParaRPr>
            </a:p>
          </p:txBody>
        </p:sp>
        <p:pic>
          <p:nvPicPr>
            <p:cNvPr id="24" name="Picture 23">
              <a:extLst>
                <a:ext uri="{FF2B5EF4-FFF2-40B4-BE49-F238E27FC236}">
                  <a16:creationId xmlns:a16="http://schemas.microsoft.com/office/drawing/2014/main" id="{593D407C-983A-4CE3-9C8D-A3A85419FE04}"/>
                </a:ext>
              </a:extLst>
            </p:cNvPr>
            <p:cNvPicPr>
              <a:picLocks/>
            </p:cNvPicPr>
            <p:nvPr/>
          </p:nvPicPr>
          <p:blipFill rotWithShape="1">
            <a:blip r:embed="rId4">
              <a:extLst>
                <a:ext uri="{28A0092B-C50C-407E-A947-70E740481C1C}">
                  <a14:useLocalDpi xmlns:a14="http://schemas.microsoft.com/office/drawing/2010/main" val="0"/>
                </a:ext>
              </a:extLst>
            </a:blip>
            <a:srcRect r="80255" b="50000"/>
            <a:stretch/>
          </p:blipFill>
          <p:spPr>
            <a:xfrm>
              <a:off x="1615964" y="566412"/>
              <a:ext cx="914400" cy="914400"/>
            </a:xfrm>
            <a:prstGeom prst="rect">
              <a:avLst/>
            </a:prstGeom>
          </p:spPr>
        </p:pic>
        <p:pic>
          <p:nvPicPr>
            <p:cNvPr id="25" name="Picture 24">
              <a:extLst>
                <a:ext uri="{FF2B5EF4-FFF2-40B4-BE49-F238E27FC236}">
                  <a16:creationId xmlns:a16="http://schemas.microsoft.com/office/drawing/2014/main" id="{9F7CF8F8-C67D-404F-9A72-04C1CDE60386}"/>
                </a:ext>
              </a:extLst>
            </p:cNvPr>
            <p:cNvPicPr>
              <a:picLocks/>
            </p:cNvPicPr>
            <p:nvPr/>
          </p:nvPicPr>
          <p:blipFill rotWithShape="1">
            <a:blip r:embed="rId5">
              <a:extLst>
                <a:ext uri="{28A0092B-C50C-407E-A947-70E740481C1C}">
                  <a14:useLocalDpi xmlns:a14="http://schemas.microsoft.com/office/drawing/2010/main" val="0"/>
                </a:ext>
              </a:extLst>
            </a:blip>
            <a:srcRect r="80255" b="50000"/>
            <a:stretch/>
          </p:blipFill>
          <p:spPr>
            <a:xfrm>
              <a:off x="2595443" y="566412"/>
              <a:ext cx="914400" cy="914400"/>
            </a:xfrm>
            <a:prstGeom prst="rect">
              <a:avLst/>
            </a:prstGeom>
          </p:spPr>
        </p:pic>
        <p:pic>
          <p:nvPicPr>
            <p:cNvPr id="26" name="Picture 25">
              <a:extLst>
                <a:ext uri="{FF2B5EF4-FFF2-40B4-BE49-F238E27FC236}">
                  <a16:creationId xmlns:a16="http://schemas.microsoft.com/office/drawing/2014/main" id="{6DE108A2-CC91-4F65-A613-564CB9156753}"/>
                </a:ext>
              </a:extLst>
            </p:cNvPr>
            <p:cNvPicPr>
              <a:picLocks/>
            </p:cNvPicPr>
            <p:nvPr/>
          </p:nvPicPr>
          <p:blipFill rotWithShape="1">
            <a:blip r:embed="rId6">
              <a:extLst>
                <a:ext uri="{28A0092B-C50C-407E-A947-70E740481C1C}">
                  <a14:useLocalDpi xmlns:a14="http://schemas.microsoft.com/office/drawing/2010/main" val="0"/>
                </a:ext>
              </a:extLst>
            </a:blip>
            <a:srcRect l="19752" t="50000" r="59779"/>
            <a:stretch/>
          </p:blipFill>
          <p:spPr>
            <a:xfrm>
              <a:off x="3574923" y="566412"/>
              <a:ext cx="914400" cy="914400"/>
            </a:xfrm>
            <a:prstGeom prst="rect">
              <a:avLst/>
            </a:prstGeom>
          </p:spPr>
        </p:pic>
        <p:pic>
          <p:nvPicPr>
            <p:cNvPr id="27" name="Picture 26">
              <a:extLst>
                <a:ext uri="{FF2B5EF4-FFF2-40B4-BE49-F238E27FC236}">
                  <a16:creationId xmlns:a16="http://schemas.microsoft.com/office/drawing/2014/main" id="{3A4AA860-6115-4441-A30B-96D91D084906}"/>
                </a:ext>
              </a:extLst>
            </p:cNvPr>
            <p:cNvPicPr>
              <a:picLocks/>
            </p:cNvPicPr>
            <p:nvPr/>
          </p:nvPicPr>
          <p:blipFill rotWithShape="1">
            <a:blip r:embed="rId7">
              <a:extLst>
                <a:ext uri="{28A0092B-C50C-407E-A947-70E740481C1C}">
                  <a14:useLocalDpi xmlns:a14="http://schemas.microsoft.com/office/drawing/2010/main" val="0"/>
                </a:ext>
              </a:extLst>
            </a:blip>
            <a:srcRect l="20469" t="49574" r="59786" b="-142"/>
            <a:stretch/>
          </p:blipFill>
          <p:spPr>
            <a:xfrm>
              <a:off x="636485" y="1650504"/>
              <a:ext cx="914400" cy="914400"/>
            </a:xfrm>
            <a:prstGeom prst="rect">
              <a:avLst/>
            </a:prstGeom>
          </p:spPr>
        </p:pic>
        <p:pic>
          <p:nvPicPr>
            <p:cNvPr id="28" name="Picture 27">
              <a:extLst>
                <a:ext uri="{FF2B5EF4-FFF2-40B4-BE49-F238E27FC236}">
                  <a16:creationId xmlns:a16="http://schemas.microsoft.com/office/drawing/2014/main" id="{F5FCADB5-EBCB-42FD-8A2F-05F888FD59C7}"/>
                </a:ext>
              </a:extLst>
            </p:cNvPr>
            <p:cNvPicPr>
              <a:picLocks/>
            </p:cNvPicPr>
            <p:nvPr/>
          </p:nvPicPr>
          <p:blipFill rotWithShape="1">
            <a:blip r:embed="rId8">
              <a:extLst>
                <a:ext uri="{28A0092B-C50C-407E-A947-70E740481C1C}">
                  <a14:useLocalDpi xmlns:a14="http://schemas.microsoft.com/office/drawing/2010/main" val="0"/>
                </a:ext>
              </a:extLst>
            </a:blip>
            <a:srcRect l="40087" r="40168" b="50000"/>
            <a:stretch/>
          </p:blipFill>
          <p:spPr>
            <a:xfrm>
              <a:off x="1615964" y="1650504"/>
              <a:ext cx="914400" cy="914400"/>
            </a:xfrm>
            <a:prstGeom prst="rect">
              <a:avLst/>
            </a:prstGeom>
          </p:spPr>
        </p:pic>
        <p:pic>
          <p:nvPicPr>
            <p:cNvPr id="29" name="Picture 28">
              <a:extLst>
                <a:ext uri="{FF2B5EF4-FFF2-40B4-BE49-F238E27FC236}">
                  <a16:creationId xmlns:a16="http://schemas.microsoft.com/office/drawing/2014/main" id="{E6C319D0-A3BC-402A-B5BA-6827E42C8F1E}"/>
                </a:ext>
              </a:extLst>
            </p:cNvPr>
            <p:cNvPicPr>
              <a:picLocks/>
            </p:cNvPicPr>
            <p:nvPr/>
          </p:nvPicPr>
          <p:blipFill rotWithShape="1">
            <a:blip r:embed="rId9">
              <a:extLst>
                <a:ext uri="{28A0092B-C50C-407E-A947-70E740481C1C}">
                  <a14:useLocalDpi xmlns:a14="http://schemas.microsoft.com/office/drawing/2010/main" val="0"/>
                </a:ext>
              </a:extLst>
            </a:blip>
            <a:srcRect l="80255" b="50000"/>
            <a:stretch/>
          </p:blipFill>
          <p:spPr>
            <a:xfrm>
              <a:off x="2595443" y="1650504"/>
              <a:ext cx="914400" cy="914400"/>
            </a:xfrm>
            <a:prstGeom prst="rect">
              <a:avLst/>
            </a:prstGeom>
          </p:spPr>
        </p:pic>
        <p:sp>
          <p:nvSpPr>
            <p:cNvPr id="30" name="TextBox 29">
              <a:extLst>
                <a:ext uri="{FF2B5EF4-FFF2-40B4-BE49-F238E27FC236}">
                  <a16:creationId xmlns:a16="http://schemas.microsoft.com/office/drawing/2014/main" id="{15C61443-4482-4362-B9F9-269648BDB825}"/>
                </a:ext>
              </a:extLst>
            </p:cNvPr>
            <p:cNvSpPr txBox="1"/>
            <p:nvPr/>
          </p:nvSpPr>
          <p:spPr>
            <a:xfrm>
              <a:off x="2782058" y="1431918"/>
              <a:ext cx="537327" cy="261610"/>
            </a:xfrm>
            <a:prstGeom prst="rect">
              <a:avLst/>
            </a:prstGeom>
            <a:noFill/>
          </p:spPr>
          <p:txBody>
            <a:bodyPr wrap="none" rtlCol="0">
              <a:spAutoFit/>
            </a:bodyPr>
            <a:lstStyle/>
            <a:p>
              <a:pPr algn="ctr"/>
              <a:r>
                <a:rPr lang="en-US" altLang="zh-CN" sz="1100" dirty="0">
                  <a:latin typeface="Times New Roman" panose="02020603050405020304" pitchFamily="18" charset="0"/>
                  <a:cs typeface="Times New Roman" panose="02020603050405020304" pitchFamily="18" charset="0"/>
                </a:rPr>
                <a:t>40000</a:t>
              </a:r>
              <a:endParaRPr lang="en-US" sz="11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AABAA148-5762-4A72-8D91-689BD7213B88}"/>
                </a:ext>
              </a:extLst>
            </p:cNvPr>
            <p:cNvSpPr txBox="1"/>
            <p:nvPr/>
          </p:nvSpPr>
          <p:spPr>
            <a:xfrm>
              <a:off x="1774237" y="1431918"/>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20000</a:t>
              </a:r>
              <a:endParaRPr lang="en-US" sz="1100" dirty="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882F3618-57FF-439E-9E94-0E11EDED925A}"/>
                </a:ext>
              </a:extLst>
            </p:cNvPr>
            <p:cNvSpPr txBox="1"/>
            <p:nvPr/>
          </p:nvSpPr>
          <p:spPr>
            <a:xfrm>
              <a:off x="3746641" y="1426048"/>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60000</a:t>
              </a:r>
              <a:endParaRPr lang="en-US" sz="1100"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DEC723E4-C3B7-4CBB-BBFA-E40AC8198581}"/>
                </a:ext>
              </a:extLst>
            </p:cNvPr>
            <p:cNvSpPr txBox="1"/>
            <p:nvPr/>
          </p:nvSpPr>
          <p:spPr>
            <a:xfrm>
              <a:off x="827584" y="2498766"/>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80000</a:t>
              </a:r>
              <a:endParaRPr lang="en-US" sz="1100"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94942B59-B032-4B3F-BE8F-A5A445971770}"/>
                </a:ext>
              </a:extLst>
            </p:cNvPr>
            <p:cNvSpPr txBox="1"/>
            <p:nvPr/>
          </p:nvSpPr>
          <p:spPr>
            <a:xfrm>
              <a:off x="1752653" y="2498766"/>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100000</a:t>
              </a:r>
              <a:endParaRPr lang="en-US" sz="11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211D1D8F-D3EE-4710-9400-E4F77591FB1A}"/>
                </a:ext>
              </a:extLst>
            </p:cNvPr>
            <p:cNvSpPr txBox="1"/>
            <p:nvPr/>
          </p:nvSpPr>
          <p:spPr>
            <a:xfrm>
              <a:off x="2766878" y="2492896"/>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120000</a:t>
              </a:r>
              <a:endParaRPr lang="en-US" sz="1100" dirty="0">
                <a:latin typeface="Times New Roman" panose="02020603050405020304" pitchFamily="18" charset="0"/>
                <a:cs typeface="Times New Roman" panose="02020603050405020304" pitchFamily="18" charset="0"/>
              </a:endParaRPr>
            </a:p>
          </p:txBody>
        </p:sp>
        <p:pic>
          <p:nvPicPr>
            <p:cNvPr id="36" name="Picture 35">
              <a:extLst>
                <a:ext uri="{FF2B5EF4-FFF2-40B4-BE49-F238E27FC236}">
                  <a16:creationId xmlns:a16="http://schemas.microsoft.com/office/drawing/2014/main" id="{48B44D6C-2636-4F19-875E-28460D4FEB5F}"/>
                </a:ext>
              </a:extLst>
            </p:cNvPr>
            <p:cNvPicPr>
              <a:picLocks/>
            </p:cNvPicPr>
            <p:nvPr/>
          </p:nvPicPr>
          <p:blipFill rotWithShape="1">
            <a:blip r:embed="rId10">
              <a:extLst>
                <a:ext uri="{28A0092B-C50C-407E-A947-70E740481C1C}">
                  <a14:useLocalDpi xmlns:a14="http://schemas.microsoft.com/office/drawing/2010/main" val="0"/>
                </a:ext>
              </a:extLst>
            </a:blip>
            <a:srcRect l="20866" t="-267" r="60085" b="50267"/>
            <a:stretch/>
          </p:blipFill>
          <p:spPr>
            <a:xfrm>
              <a:off x="3574923" y="1650504"/>
              <a:ext cx="914400" cy="914400"/>
            </a:xfrm>
            <a:prstGeom prst="rect">
              <a:avLst/>
            </a:prstGeom>
          </p:spPr>
        </p:pic>
        <p:sp>
          <p:nvSpPr>
            <p:cNvPr id="37" name="TextBox 36">
              <a:extLst>
                <a:ext uri="{FF2B5EF4-FFF2-40B4-BE49-F238E27FC236}">
                  <a16:creationId xmlns:a16="http://schemas.microsoft.com/office/drawing/2014/main" id="{E56F89E1-E1A9-497F-90D8-AA1BE4D8E97C}"/>
                </a:ext>
              </a:extLst>
            </p:cNvPr>
            <p:cNvSpPr txBox="1"/>
            <p:nvPr/>
          </p:nvSpPr>
          <p:spPr>
            <a:xfrm>
              <a:off x="3748117" y="2494682"/>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140000</a:t>
              </a:r>
              <a:endParaRPr lang="en-US" sz="1100" dirty="0">
                <a:latin typeface="Times New Roman" panose="02020603050405020304" pitchFamily="18" charset="0"/>
                <a:cs typeface="Times New Roman" panose="02020603050405020304" pitchFamily="18" charset="0"/>
              </a:endParaRPr>
            </a:p>
          </p:txBody>
        </p:sp>
      </p:grpSp>
      <p:pic>
        <p:nvPicPr>
          <p:cNvPr id="6" name="Picture 5" descr="F1 score of different datasets: ($a$) The first release annotated by DSPS; ($b$) add the second release annotated by author on (a); ($c$) add the selected 100 fake image on (b).">
            <a:extLst>
              <a:ext uri="{FF2B5EF4-FFF2-40B4-BE49-F238E27FC236}">
                <a16:creationId xmlns:a16="http://schemas.microsoft.com/office/drawing/2014/main" id="{9AE04EB0-F4F3-4221-B696-1AD1419FC4D7}"/>
              </a:ext>
              <a:ext uri="{C183D7F6-B498-43B3-948B-1728B52AA6E4}">
                <adec:decorative xmlns:adec="http://schemas.microsoft.com/office/drawing/2017/decorative" val="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35307" y="3962400"/>
            <a:ext cx="3283978" cy="2229021"/>
          </a:xfrm>
          <a:prstGeom prst="rect">
            <a:avLst/>
          </a:prstGeom>
        </p:spPr>
      </p:pic>
      <p:sp>
        <p:nvSpPr>
          <p:cNvPr id="38" name="圆角矩形 82">
            <a:extLst>
              <a:ext uri="{FF2B5EF4-FFF2-40B4-BE49-F238E27FC236}">
                <a16:creationId xmlns:a16="http://schemas.microsoft.com/office/drawing/2014/main" id="{06776200-6B5B-4623-B324-1C59DE74E0E8}"/>
              </a:ext>
            </a:extLst>
          </p:cNvPr>
          <p:cNvSpPr/>
          <p:nvPr/>
        </p:nvSpPr>
        <p:spPr>
          <a:xfrm>
            <a:off x="4619006" y="1428437"/>
            <a:ext cx="4220194" cy="4762983"/>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Tree>
    <p:extLst>
      <p:ext uri="{BB962C8B-B14F-4D97-AF65-F5344CB8AC3E}">
        <p14:creationId xmlns:p14="http://schemas.microsoft.com/office/powerpoint/2010/main" val="3488658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Conclusion</a:t>
            </a:r>
          </a:p>
        </p:txBody>
      </p:sp>
      <p:sp>
        <p:nvSpPr>
          <p:cNvPr id="3" name="Content Placeholder 2"/>
          <p:cNvSpPr>
            <a:spLocks noGrp="1"/>
          </p:cNvSpPr>
          <p:nvPr>
            <p:ph idx="1"/>
          </p:nvPr>
        </p:nvSpPr>
        <p:spPr>
          <a:xfrm>
            <a:off x="452718" y="2209800"/>
            <a:ext cx="7969978" cy="2647277"/>
          </a:xfrm>
          <a:noFill/>
          <a:ln>
            <a:solidFill>
              <a:schemeClr val="tx1"/>
            </a:solidFill>
          </a:ln>
        </p:spPr>
        <p:txBody>
          <a:bodyPr>
            <a:normAutofit/>
          </a:bodyPr>
          <a:lstStyle/>
          <a:p>
            <a:pPr>
              <a:buFont typeface="Wingdings" pitchFamily="2" charset="2"/>
              <a:buChar char="Ø"/>
            </a:pPr>
            <a:r>
              <a:rPr lang="en-US" sz="1800" dirty="0">
                <a:latin typeface="Arial" panose="020B0604020202020204" pitchFamily="34" charset="0"/>
                <a:cs typeface="Arial" panose="020B0604020202020204" pitchFamily="34" charset="0"/>
              </a:rPr>
              <a:t>1. Image preprocessing methods such as histogram equalization, Gaussian filter and image normalization decrease the F1 score of the test result showing not a wise way in road distress inspection.</a:t>
            </a:r>
          </a:p>
          <a:p>
            <a:pPr>
              <a:buFont typeface="Wingdings" pitchFamily="2" charset="2"/>
              <a:buChar char="Ø"/>
            </a:pPr>
            <a:r>
              <a:rPr lang="en-US" sz="1800" dirty="0">
                <a:latin typeface="Arial" panose="020B0604020202020204" pitchFamily="34" charset="0"/>
                <a:cs typeface="Arial" panose="020B0604020202020204" pitchFamily="34" charset="0"/>
              </a:rPr>
              <a:t>2. GAN can produce fake images to enlarge the amount of train data, as deep learning depends a lot in quality and quantity in the dataset.</a:t>
            </a:r>
          </a:p>
          <a:p>
            <a:pPr>
              <a:buFont typeface="Wingdings" pitchFamily="2" charset="2"/>
              <a:buChar char="Ø"/>
            </a:pPr>
            <a:r>
              <a:rPr lang="en-US" sz="1800" dirty="0">
                <a:latin typeface="Arial" panose="020B0604020202020204" pitchFamily="34" charset="0"/>
                <a:cs typeface="Arial" panose="020B0604020202020204" pitchFamily="34" charset="0"/>
              </a:rPr>
              <a:t>3. In the overall procedure, based on the YOLOv5 object detection model, the GAN gains its importance in image augmentation and promotes a better result in the pavement distress inspection.</a:t>
            </a:r>
          </a:p>
          <a:p>
            <a:pPr>
              <a:buFont typeface="Wingdings" pitchFamily="2" charset="2"/>
              <a:buChar char="Ø"/>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107612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EBEA7791-FB41-4598-B1FE-A98672F84201}"/>
              </a:ext>
            </a:extLst>
          </p:cNvPr>
          <p:cNvSpPr/>
          <p:nvPr/>
        </p:nvSpPr>
        <p:spPr>
          <a:xfrm>
            <a:off x="0" y="2523284"/>
            <a:ext cx="4953000" cy="4953000"/>
          </a:xfrm>
          <a:prstGeom prst="ellipse">
            <a:avLst/>
          </a:prstGeom>
          <a:solidFill>
            <a:schemeClr val="accent2">
              <a:lumMod val="40000"/>
              <a:lumOff val="60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F0C774EF-3678-4E5B-8E02-98B4BB30DA78}"/>
              </a:ext>
            </a:extLst>
          </p:cNvPr>
          <p:cNvSpPr/>
          <p:nvPr/>
        </p:nvSpPr>
        <p:spPr>
          <a:xfrm>
            <a:off x="3695700" y="952500"/>
            <a:ext cx="4953000" cy="4953000"/>
          </a:xfrm>
          <a:prstGeom prst="ellipse">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4419600" y="1828800"/>
            <a:ext cx="7772400" cy="1362075"/>
          </a:xfrm>
        </p:spPr>
        <p:txBody>
          <a:bodyPr>
            <a:normAutofit/>
          </a:bodyPr>
          <a:lstStyle/>
          <a:p>
            <a:r>
              <a:rPr lang="en-US" sz="4400" dirty="0">
                <a:latin typeface="Modern Love Grunge" panose="020B0604020202020204" pitchFamily="82" charset="0"/>
              </a:rPr>
              <a:t>Thank You</a:t>
            </a:r>
          </a:p>
        </p:txBody>
      </p:sp>
      <p:sp>
        <p:nvSpPr>
          <p:cNvPr id="5" name="Text Placeholder 4"/>
          <p:cNvSpPr>
            <a:spLocks noGrp="1"/>
          </p:cNvSpPr>
          <p:nvPr>
            <p:ph type="body" idx="1"/>
          </p:nvPr>
        </p:nvSpPr>
        <p:spPr>
          <a:xfrm>
            <a:off x="685800" y="4114800"/>
            <a:ext cx="7772400" cy="1500187"/>
          </a:xfrm>
        </p:spPr>
        <p:txBody>
          <a:bodyPr/>
          <a:lstStyle/>
          <a:p>
            <a:r>
              <a:rPr lang="en-US" dirty="0">
                <a:latin typeface="Times New Roman" panose="02020603050405020304" pitchFamily="18" charset="0"/>
                <a:cs typeface="Times New Roman" panose="02020603050405020304" pitchFamily="18" charset="0"/>
              </a:rPr>
              <a:t>Tianjie Zhang</a:t>
            </a:r>
          </a:p>
          <a:p>
            <a:r>
              <a:rPr lang="en-US" dirty="0">
                <a:latin typeface="Times New Roman" panose="02020603050405020304" pitchFamily="18" charset="0"/>
                <a:cs typeface="Times New Roman" panose="02020603050405020304" pitchFamily="18" charset="0"/>
              </a:rPr>
              <a:t>Boise State University</a:t>
            </a:r>
          </a:p>
          <a:p>
            <a:r>
              <a:rPr lang="en-US" dirty="0">
                <a:latin typeface="Times New Roman" panose="02020603050405020304" pitchFamily="18" charset="0"/>
                <a:cs typeface="Times New Roman" panose="02020603050405020304" pitchFamily="18" charset="0"/>
              </a:rPr>
              <a:t>Email </a:t>
            </a:r>
            <a:r>
              <a:rPr lang="en-US" u="sng" dirty="0">
                <a:latin typeface="Times New Roman" panose="02020603050405020304" pitchFamily="18" charset="0"/>
                <a:cs typeface="Times New Roman" panose="02020603050405020304" pitchFamily="18" charset="0"/>
              </a:rPr>
              <a:t>tjzhang@u.boisestate.edu</a:t>
            </a:r>
          </a:p>
        </p:txBody>
      </p:sp>
    </p:spTree>
    <p:extLst>
      <p:ext uri="{BB962C8B-B14F-4D97-AF65-F5344CB8AC3E}">
        <p14:creationId xmlns:p14="http://schemas.microsoft.com/office/powerpoint/2010/main" val="1002496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801BE54F-17EE-4C98-A398-E2B79DD5BA3F}"/>
              </a:ext>
            </a:extLst>
          </p:cNvPr>
          <p:cNvSpPr/>
          <p:nvPr/>
        </p:nvSpPr>
        <p:spPr>
          <a:xfrm>
            <a:off x="1707329" y="914400"/>
            <a:ext cx="4953000" cy="4953000"/>
          </a:xfrm>
          <a:prstGeom prst="ellipse">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276600" y="1782762"/>
            <a:ext cx="2743200" cy="3671005"/>
          </a:xfrm>
          <a:prstGeom prst="rect">
            <a:avLst/>
          </a:prstGeom>
          <a:noFill/>
        </p:spPr>
        <p:txBody>
          <a:bodyPr wrap="square" rtlCol="0">
            <a:spAutoFit/>
          </a:bodyPr>
          <a:lstStyle/>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Introduction</a:t>
            </a:r>
          </a:p>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Data</a:t>
            </a:r>
          </a:p>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Methodology</a:t>
            </a:r>
          </a:p>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Results</a:t>
            </a:r>
          </a:p>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Conclusion</a:t>
            </a:r>
          </a:p>
        </p:txBody>
      </p:sp>
      <p:sp>
        <p:nvSpPr>
          <p:cNvPr id="5" name="Oval 4">
            <a:extLst>
              <a:ext uri="{FF2B5EF4-FFF2-40B4-BE49-F238E27FC236}">
                <a16:creationId xmlns:a16="http://schemas.microsoft.com/office/drawing/2014/main" id="{E3E53935-7EBD-409E-B756-E6D5ED3B3166}"/>
              </a:ext>
            </a:extLst>
          </p:cNvPr>
          <p:cNvSpPr/>
          <p:nvPr/>
        </p:nvSpPr>
        <p:spPr>
          <a:xfrm>
            <a:off x="-1524000" y="2209800"/>
            <a:ext cx="4191000" cy="4191000"/>
          </a:xfrm>
          <a:prstGeom prst="ellipse">
            <a:avLst/>
          </a:prstGeom>
          <a:solidFill>
            <a:schemeClr val="accent2">
              <a:lumMod val="40000"/>
              <a:lumOff val="60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7518BC9E-52E1-4F05-B318-20D3A4B4C4AF}"/>
              </a:ext>
            </a:extLst>
          </p:cNvPr>
          <p:cNvSpPr txBox="1">
            <a:spLocks/>
          </p:cNvSpPr>
          <p:nvPr/>
        </p:nvSpPr>
        <p:spPr>
          <a:xfrm>
            <a:off x="381000" y="1066800"/>
            <a:ext cx="1828800" cy="715962"/>
          </a:xfrm>
          <a:prstGeom prst="rect">
            <a:avLst/>
          </a:prstGeom>
        </p:spPr>
        <p:txBody>
          <a:bodyPr>
            <a:normAutofit/>
          </a:bodyPr>
          <a:lstStyle>
            <a:lvl1pPr algn="ctr" defTabSz="914400" rtl="0" eaLnBrk="1" latinLnBrk="0" hangingPunct="1">
              <a:spcBef>
                <a:spcPct val="0"/>
              </a:spcBef>
              <a:buNone/>
              <a:defRPr sz="4000" b="0" kern="1200" baseline="0">
                <a:solidFill>
                  <a:srgbClr val="09347A"/>
                </a:solidFill>
                <a:latin typeface="Gotham-Medium"/>
                <a:ea typeface="+mj-ea"/>
                <a:cs typeface="Gotham-Medium"/>
              </a:defRPr>
            </a:lvl1pPr>
          </a:lstStyle>
          <a:p>
            <a:pPr algn="l"/>
            <a:r>
              <a:rPr lang="en-US" sz="2400" dirty="0">
                <a:latin typeface="Times New Roman" panose="02020603050405020304" pitchFamily="18" charset="0"/>
                <a:cs typeface="Times New Roman" panose="02020603050405020304" pitchFamily="18" charset="0"/>
              </a:rPr>
              <a:t>Overview</a:t>
            </a:r>
          </a:p>
        </p:txBody>
      </p:sp>
    </p:spTree>
    <p:extLst>
      <p:ext uri="{BB962C8B-B14F-4D97-AF65-F5344CB8AC3E}">
        <p14:creationId xmlns:p14="http://schemas.microsoft.com/office/powerpoint/2010/main" val="12286780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a:xfrm>
            <a:off x="488222" y="1543983"/>
            <a:ext cx="3502623" cy="3184187"/>
          </a:xfrm>
          <a:noFill/>
          <a:ln>
            <a:solidFill>
              <a:schemeClr val="tx1"/>
            </a:solidFill>
          </a:ln>
        </p:spPr>
        <p:txBody>
          <a:bodyPr>
            <a:normAutofit/>
          </a:bodyPr>
          <a:lstStyle/>
          <a:p>
            <a:pPr marL="0" indent="0">
              <a:buNone/>
            </a:pPr>
            <a:r>
              <a:rPr lang="en-US" sz="2800" b="1" dirty="0"/>
              <a:t>Pavement distresses:</a:t>
            </a:r>
          </a:p>
          <a:p>
            <a:pPr>
              <a:buFont typeface="Wingdings" pitchFamily="2" charset="2"/>
              <a:buChar char="Ø"/>
            </a:pPr>
            <a:r>
              <a:rPr lang="en-US" sz="1800" dirty="0">
                <a:latin typeface="Arial" panose="020B0604020202020204" pitchFamily="34" charset="0"/>
                <a:cs typeface="Arial" panose="020B0604020202020204" pitchFamily="34" charset="0"/>
              </a:rPr>
              <a:t>Cracking</a:t>
            </a:r>
          </a:p>
          <a:p>
            <a:r>
              <a:rPr lang="en-US" sz="1800" dirty="0"/>
              <a:t>alligator</a:t>
            </a:r>
          </a:p>
          <a:p>
            <a:r>
              <a:rPr lang="en-US" sz="1800" dirty="0"/>
              <a:t>transverse</a:t>
            </a:r>
          </a:p>
          <a:p>
            <a:r>
              <a:rPr lang="en-US" sz="1800" dirty="0"/>
              <a:t>block</a:t>
            </a:r>
          </a:p>
          <a:p>
            <a:r>
              <a:rPr lang="en-US" sz="1800" dirty="0"/>
              <a:t>longitudinal</a:t>
            </a:r>
            <a:endParaRPr lang="en-US" sz="1800" dirty="0">
              <a:latin typeface="Arial" panose="020B0604020202020204" pitchFamily="34" charset="0"/>
              <a:cs typeface="Arial" panose="020B0604020202020204" pitchFamily="34" charset="0"/>
            </a:endParaRPr>
          </a:p>
          <a:p>
            <a:pPr algn="just">
              <a:buFont typeface="Wingdings" panose="05000000000000000000" pitchFamily="2" charset="2"/>
              <a:buChar char="Ø"/>
            </a:pPr>
            <a:r>
              <a:rPr lang="en-US" sz="1800" dirty="0"/>
              <a:t>Patching</a:t>
            </a:r>
          </a:p>
          <a:p>
            <a:pPr algn="just">
              <a:buFont typeface="Wingdings" panose="05000000000000000000" pitchFamily="2" charset="2"/>
              <a:buChar char="Ø"/>
            </a:pPr>
            <a:r>
              <a:rPr lang="en-US" sz="1800" dirty="0"/>
              <a:t>Sealing</a:t>
            </a:r>
          </a:p>
          <a:p>
            <a:pPr algn="just">
              <a:buFont typeface="Wingdings" panose="05000000000000000000" pitchFamily="2" charset="2"/>
              <a:buChar char="Ø"/>
            </a:pPr>
            <a:r>
              <a:rPr lang="en-US" sz="1800" dirty="0"/>
              <a:t>Manholes </a:t>
            </a:r>
          </a:p>
        </p:txBody>
      </p:sp>
      <p:sp>
        <p:nvSpPr>
          <p:cNvPr id="12" name="Content Placeholder 2">
            <a:extLst>
              <a:ext uri="{FF2B5EF4-FFF2-40B4-BE49-F238E27FC236}">
                <a16:creationId xmlns:a16="http://schemas.microsoft.com/office/drawing/2014/main" id="{30FC9DAB-B715-F84D-8B10-7F752431928B}"/>
              </a:ext>
            </a:extLst>
          </p:cNvPr>
          <p:cNvSpPr txBox="1">
            <a:spLocks/>
          </p:cNvSpPr>
          <p:nvPr/>
        </p:nvSpPr>
        <p:spPr>
          <a:xfrm>
            <a:off x="4919834" y="4807447"/>
            <a:ext cx="3707799" cy="1225629"/>
          </a:xfrm>
          <a:prstGeom prst="rect">
            <a:avLst/>
          </a:prstGeom>
          <a:noFill/>
          <a:ln>
            <a:solidFill>
              <a:schemeClr val="tx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endParaRPr lang="en-US" sz="1800" dirty="0">
              <a:solidFill>
                <a:srgbClr val="FF0000"/>
              </a:solidFill>
              <a:latin typeface="Times New Roman" panose="02020603050405020304" pitchFamily="18" charset="0"/>
              <a:cs typeface="Times New Roman" panose="02020603050405020304" pitchFamily="18" charset="0"/>
            </a:endParaRPr>
          </a:p>
          <a:p>
            <a:pPr marL="0" indent="0" algn="ctr">
              <a:buFont typeface="Arial" pitchFamily="34" charset="0"/>
              <a:buNone/>
            </a:pPr>
            <a:r>
              <a:rPr lang="en-US" sz="1800" dirty="0">
                <a:solidFill>
                  <a:srgbClr val="FF0000"/>
                </a:solidFill>
                <a:latin typeface="Times New Roman" panose="02020603050405020304" pitchFamily="18" charset="0"/>
                <a:cs typeface="Times New Roman" panose="02020603050405020304" pitchFamily="18" charset="0"/>
              </a:rPr>
              <a:t>Intelligent</a:t>
            </a:r>
            <a:r>
              <a:rPr lang="en-US" sz="1800" dirty="0">
                <a:latin typeface="Times New Roman" panose="02020603050405020304" pitchFamily="18" charset="0"/>
                <a:cs typeface="Times New Roman" panose="02020603050405020304" pitchFamily="18" charset="0"/>
              </a:rPr>
              <a:t> pavement </a:t>
            </a:r>
            <a:r>
              <a:rPr lang="en-US" sz="1800" dirty="0">
                <a:solidFill>
                  <a:srgbClr val="FF0000"/>
                </a:solidFill>
                <a:latin typeface="Times New Roman" panose="02020603050405020304" pitchFamily="18" charset="0"/>
                <a:cs typeface="Times New Roman" panose="02020603050405020304" pitchFamily="18" charset="0"/>
              </a:rPr>
              <a:t>detection</a:t>
            </a:r>
            <a:r>
              <a:rPr lang="en-US" sz="1800" dirty="0">
                <a:latin typeface="Times New Roman" panose="02020603050405020304" pitchFamily="18" charset="0"/>
                <a:cs typeface="Times New Roman" panose="02020603050405020304" pitchFamily="18" charset="0"/>
              </a:rPr>
              <a:t> </a:t>
            </a:r>
          </a:p>
          <a:p>
            <a:pPr marL="0" indent="0" algn="ctr">
              <a:buFont typeface="Arial" pitchFamily="34" charset="0"/>
              <a:buNone/>
            </a:pPr>
            <a:r>
              <a:rPr lang="en-US" sz="1800" dirty="0">
                <a:latin typeface="Times New Roman" panose="02020603050405020304" pitchFamily="18" charset="0"/>
                <a:cs typeface="Times New Roman" panose="02020603050405020304" pitchFamily="18" charset="0"/>
              </a:rPr>
              <a:t>and identification becomes a significant task.</a:t>
            </a:r>
            <a:endParaRPr lang="en-US" sz="1000" dirty="0">
              <a:latin typeface="Times New Roman" panose="02020603050405020304" pitchFamily="18" charset="0"/>
              <a:cs typeface="Times New Roman" panose="02020603050405020304" pitchFamily="18" charset="0"/>
            </a:endParaRPr>
          </a:p>
        </p:txBody>
      </p:sp>
      <p:sp>
        <p:nvSpPr>
          <p:cNvPr id="6" name="Down Arrow 5">
            <a:extLst>
              <a:ext uri="{FF2B5EF4-FFF2-40B4-BE49-F238E27FC236}">
                <a16:creationId xmlns:a16="http://schemas.microsoft.com/office/drawing/2014/main" id="{9E898D39-5EEE-0147-83AC-03ACACCEB2F8}"/>
              </a:ext>
            </a:extLst>
          </p:cNvPr>
          <p:cNvSpPr/>
          <p:nvPr/>
        </p:nvSpPr>
        <p:spPr>
          <a:xfrm>
            <a:off x="1976718" y="4821451"/>
            <a:ext cx="609600" cy="22483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95683FB-8EC4-D343-A82F-8C4DEC92BB40}"/>
              </a:ext>
            </a:extLst>
          </p:cNvPr>
          <p:cNvPicPr>
            <a:picLocks/>
          </p:cNvPicPr>
          <p:nvPr/>
        </p:nvPicPr>
        <p:blipFill rotWithShape="1">
          <a:blip r:embed="rId3" cstate="print">
            <a:extLst>
              <a:ext uri="{28A0092B-C50C-407E-A947-70E740481C1C}">
                <a14:useLocalDpi xmlns:a14="http://schemas.microsoft.com/office/drawing/2010/main" val="0"/>
              </a:ext>
            </a:extLst>
          </a:blip>
          <a:srcRect t="24339" b="41779"/>
          <a:stretch/>
        </p:blipFill>
        <p:spPr>
          <a:xfrm>
            <a:off x="5091342" y="1579312"/>
            <a:ext cx="1609344" cy="950976"/>
          </a:xfrm>
          <a:prstGeom prst="rect">
            <a:avLst/>
          </a:prstGeom>
        </p:spPr>
      </p:pic>
      <p:pic>
        <p:nvPicPr>
          <p:cNvPr id="15" name="Picture 14">
            <a:extLst>
              <a:ext uri="{FF2B5EF4-FFF2-40B4-BE49-F238E27FC236}">
                <a16:creationId xmlns:a16="http://schemas.microsoft.com/office/drawing/2014/main" id="{EF719F97-25CC-1046-9A50-37A68ACC8CB8}"/>
              </a:ext>
            </a:extLst>
          </p:cNvPr>
          <p:cNvPicPr>
            <a:picLocks/>
          </p:cNvPicPr>
          <p:nvPr/>
        </p:nvPicPr>
        <p:blipFill rotWithShape="1">
          <a:blip r:embed="rId4" cstate="print">
            <a:extLst>
              <a:ext uri="{28A0092B-C50C-407E-A947-70E740481C1C}">
                <a14:useLocalDpi xmlns:a14="http://schemas.microsoft.com/office/drawing/2010/main" val="0"/>
              </a:ext>
            </a:extLst>
          </a:blip>
          <a:srcRect t="48672" b="217"/>
          <a:stretch/>
        </p:blipFill>
        <p:spPr>
          <a:xfrm>
            <a:off x="5083079" y="2717981"/>
            <a:ext cx="1609344" cy="950976"/>
          </a:xfrm>
          <a:prstGeom prst="rect">
            <a:avLst/>
          </a:prstGeom>
        </p:spPr>
      </p:pic>
      <p:pic>
        <p:nvPicPr>
          <p:cNvPr id="17" name="Picture 16">
            <a:extLst>
              <a:ext uri="{FF2B5EF4-FFF2-40B4-BE49-F238E27FC236}">
                <a16:creationId xmlns:a16="http://schemas.microsoft.com/office/drawing/2014/main" id="{7815B376-8B6D-AD4E-9F24-60783907E85E}"/>
              </a:ext>
            </a:extLst>
          </p:cNvPr>
          <p:cNvPicPr>
            <a:picLocks/>
          </p:cNvPicPr>
          <p:nvPr/>
        </p:nvPicPr>
        <p:blipFill rotWithShape="1">
          <a:blip r:embed="rId5" cstate="print">
            <a:extLst>
              <a:ext uri="{28A0092B-C50C-407E-A947-70E740481C1C}">
                <a14:useLocalDpi xmlns:a14="http://schemas.microsoft.com/office/drawing/2010/main" val="0"/>
              </a:ext>
            </a:extLst>
          </a:blip>
          <a:srcRect t="28533" b="36042"/>
          <a:stretch/>
        </p:blipFill>
        <p:spPr>
          <a:xfrm>
            <a:off x="6872305" y="1579491"/>
            <a:ext cx="1609344" cy="950976"/>
          </a:xfrm>
          <a:prstGeom prst="rect">
            <a:avLst/>
          </a:prstGeom>
        </p:spPr>
      </p:pic>
      <p:pic>
        <p:nvPicPr>
          <p:cNvPr id="19" name="Picture 18">
            <a:extLst>
              <a:ext uri="{FF2B5EF4-FFF2-40B4-BE49-F238E27FC236}">
                <a16:creationId xmlns:a16="http://schemas.microsoft.com/office/drawing/2014/main" id="{853069AC-9B94-1E40-BC7E-AF566F787141}"/>
              </a:ext>
            </a:extLst>
          </p:cNvPr>
          <p:cNvPicPr>
            <a:picLocks/>
          </p:cNvPicPr>
          <p:nvPr/>
        </p:nvPicPr>
        <p:blipFill rotWithShape="1">
          <a:blip r:embed="rId6" cstate="print">
            <a:extLst>
              <a:ext uri="{28A0092B-C50C-407E-A947-70E740481C1C}">
                <a14:useLocalDpi xmlns:a14="http://schemas.microsoft.com/office/drawing/2010/main" val="0"/>
              </a:ext>
            </a:extLst>
          </a:blip>
          <a:srcRect b="49858"/>
          <a:stretch/>
        </p:blipFill>
        <p:spPr>
          <a:xfrm>
            <a:off x="6865924" y="2721555"/>
            <a:ext cx="1609344" cy="950976"/>
          </a:xfrm>
          <a:prstGeom prst="rect">
            <a:avLst/>
          </a:prstGeom>
        </p:spPr>
      </p:pic>
      <p:sp>
        <p:nvSpPr>
          <p:cNvPr id="16" name="TextBox 15">
            <a:extLst>
              <a:ext uri="{FF2B5EF4-FFF2-40B4-BE49-F238E27FC236}">
                <a16:creationId xmlns:a16="http://schemas.microsoft.com/office/drawing/2014/main" id="{565DA979-0D85-4942-9E4A-84BDE3156D31}"/>
              </a:ext>
            </a:extLst>
          </p:cNvPr>
          <p:cNvSpPr txBox="1"/>
          <p:nvPr/>
        </p:nvSpPr>
        <p:spPr>
          <a:xfrm>
            <a:off x="7676977" y="3668957"/>
            <a:ext cx="990600" cy="246221"/>
          </a:xfrm>
          <a:prstGeom prst="rect">
            <a:avLst/>
          </a:prstGeom>
          <a:noFill/>
        </p:spPr>
        <p:txBody>
          <a:bodyPr wrap="square">
            <a:spAutoFit/>
          </a:bodyPr>
          <a:lstStyle/>
          <a:p>
            <a:r>
              <a:rPr lang="en-US" sz="1000" dirty="0"/>
              <a:t>From: DSPS22</a:t>
            </a:r>
          </a:p>
        </p:txBody>
      </p:sp>
      <p:sp>
        <p:nvSpPr>
          <p:cNvPr id="18" name="圆角矩形 82">
            <a:extLst>
              <a:ext uri="{FF2B5EF4-FFF2-40B4-BE49-F238E27FC236}">
                <a16:creationId xmlns:a16="http://schemas.microsoft.com/office/drawing/2014/main" id="{403402F4-F78C-4EC0-8A33-32A9DF930F6E}"/>
              </a:ext>
            </a:extLst>
          </p:cNvPr>
          <p:cNvSpPr/>
          <p:nvPr/>
        </p:nvSpPr>
        <p:spPr>
          <a:xfrm>
            <a:off x="5031776" y="1447801"/>
            <a:ext cx="3502623" cy="2467378"/>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21" name="椭圆 45">
            <a:extLst>
              <a:ext uri="{FF2B5EF4-FFF2-40B4-BE49-F238E27FC236}">
                <a16:creationId xmlns:a16="http://schemas.microsoft.com/office/drawing/2014/main" id="{07A09E91-AD6D-4F90-B41E-940303D49B6C}"/>
              </a:ext>
            </a:extLst>
          </p:cNvPr>
          <p:cNvSpPr/>
          <p:nvPr/>
        </p:nvSpPr>
        <p:spPr>
          <a:xfrm>
            <a:off x="6381266" y="2202300"/>
            <a:ext cx="817422" cy="845203"/>
          </a:xfrm>
          <a:prstGeom prst="ellipse">
            <a:avLst/>
          </a:prstGeom>
          <a:solidFill>
            <a:srgbClr val="FFFFFF">
              <a:alpha val="6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2" name="文本框 52">
            <a:extLst>
              <a:ext uri="{FF2B5EF4-FFF2-40B4-BE49-F238E27FC236}">
                <a16:creationId xmlns:a16="http://schemas.microsoft.com/office/drawing/2014/main" id="{9AA6E9B4-9959-4289-9BAF-05AAB5D5526A}"/>
              </a:ext>
            </a:extLst>
          </p:cNvPr>
          <p:cNvSpPr txBox="1"/>
          <p:nvPr/>
        </p:nvSpPr>
        <p:spPr>
          <a:xfrm>
            <a:off x="6374304" y="2357696"/>
            <a:ext cx="813428" cy="516745"/>
          </a:xfrm>
          <a:prstGeom prst="rect">
            <a:avLst/>
          </a:prstGeom>
          <a:noFill/>
        </p:spPr>
        <p:txBody>
          <a:bodyPr wrap="square" lIns="36000" rIns="36000" rtlCol="0">
            <a:spAutoFit/>
          </a:bodyPr>
          <a:lstStyle/>
          <a:p>
            <a:pPr algn="ctr">
              <a:lnSpc>
                <a:spcPct val="120000"/>
              </a:lnSpc>
            </a:pPr>
            <a:r>
              <a:rPr lang="en-US" altLang="zh-CN" sz="1200" b="1"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Pavement Distress</a:t>
            </a:r>
            <a:endParaRPr lang="zh-CN" altLang="en-US" sz="1200" b="1"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3" name="图片 3">
            <a:extLst>
              <a:ext uri="{FF2B5EF4-FFF2-40B4-BE49-F238E27FC236}">
                <a16:creationId xmlns:a16="http://schemas.microsoft.com/office/drawing/2014/main" id="{83781C23-DB82-4E5F-AD55-EEF3CA994507}"/>
              </a:ext>
            </a:extLst>
          </p:cNvPr>
          <p:cNvPicPr>
            <a:picLocks noChangeAspect="1" noChangeArrowheads="1"/>
          </p:cNvPicPr>
          <p:nvPr/>
        </p:nvPicPr>
        <p:blipFill>
          <a:blip r:embed="rId7" cstate="print">
            <a:alphaModFix/>
            <a:extLst>
              <a:ext uri="{28A0092B-C50C-407E-A947-70E740481C1C}">
                <a14:useLocalDpi xmlns:a14="http://schemas.microsoft.com/office/drawing/2010/main" val="0"/>
              </a:ext>
            </a:extLst>
          </a:blip>
          <a:srcRect/>
          <a:stretch>
            <a:fillRect/>
          </a:stretch>
        </p:blipFill>
        <p:spPr bwMode="auto">
          <a:xfrm>
            <a:off x="4216384" y="3936693"/>
            <a:ext cx="1383596" cy="1384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Content Placeholder 2">
            <a:extLst>
              <a:ext uri="{FF2B5EF4-FFF2-40B4-BE49-F238E27FC236}">
                <a16:creationId xmlns:a16="http://schemas.microsoft.com/office/drawing/2014/main" id="{82B7C76D-4659-4819-B068-61C6A09E3D0B}"/>
              </a:ext>
            </a:extLst>
          </p:cNvPr>
          <p:cNvSpPr txBox="1">
            <a:spLocks/>
          </p:cNvSpPr>
          <p:nvPr/>
        </p:nvSpPr>
        <p:spPr>
          <a:xfrm>
            <a:off x="488221" y="5154795"/>
            <a:ext cx="3502623" cy="901437"/>
          </a:xfrm>
          <a:prstGeom prst="rect">
            <a:avLst/>
          </a:prstGeom>
          <a:noFill/>
          <a:ln>
            <a:solidFill>
              <a:schemeClr val="tx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800" dirty="0">
                <a:solidFill>
                  <a:schemeClr val="tx1"/>
                </a:solidFill>
                <a:latin typeface="Times New Roman" panose="02020603050405020304" pitchFamily="18" charset="0"/>
                <a:cs typeface="Times New Roman" panose="02020603050405020304" pitchFamily="18" charset="0"/>
              </a:rPr>
              <a:t>Traditional inspection: Time-consuming, Labor-intensive, Dangerous, Affect Traffic </a:t>
            </a:r>
            <a:endParaRPr lang="en-US" sz="1000" dirty="0">
              <a:solidFill>
                <a:schemeClr val="tx1"/>
              </a:solidFill>
              <a:latin typeface="Times New Roman" panose="02020603050405020304" pitchFamily="18" charset="0"/>
              <a:cs typeface="Times New Roman" panose="02020603050405020304" pitchFamily="18" charset="0"/>
            </a:endParaRPr>
          </a:p>
        </p:txBody>
      </p:sp>
      <p:sp>
        <p:nvSpPr>
          <p:cNvPr id="11" name="Arrow: Right 10">
            <a:extLst>
              <a:ext uri="{FF2B5EF4-FFF2-40B4-BE49-F238E27FC236}">
                <a16:creationId xmlns:a16="http://schemas.microsoft.com/office/drawing/2014/main" id="{AE98CD1F-6FF8-4032-86E8-B1E159D501D0}"/>
              </a:ext>
            </a:extLst>
          </p:cNvPr>
          <p:cNvSpPr/>
          <p:nvPr/>
        </p:nvSpPr>
        <p:spPr>
          <a:xfrm>
            <a:off x="4325106" y="5410198"/>
            <a:ext cx="304800" cy="457201"/>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0684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Introduction</a:t>
            </a:r>
          </a:p>
        </p:txBody>
      </p:sp>
      <p:sp>
        <p:nvSpPr>
          <p:cNvPr id="12" name="空心弧 6">
            <a:extLst>
              <a:ext uri="{FF2B5EF4-FFF2-40B4-BE49-F238E27FC236}">
                <a16:creationId xmlns:a16="http://schemas.microsoft.com/office/drawing/2014/main" id="{73C86FE8-CE56-4600-B88C-42A9D51E0F86}"/>
              </a:ext>
            </a:extLst>
          </p:cNvPr>
          <p:cNvSpPr/>
          <p:nvPr/>
        </p:nvSpPr>
        <p:spPr>
          <a:xfrm rot="7933865">
            <a:off x="1015951" y="360470"/>
            <a:ext cx="6652092" cy="6652094"/>
          </a:xfrm>
          <a:prstGeom prst="blockArc">
            <a:avLst>
              <a:gd name="adj1" fmla="val 11204071"/>
              <a:gd name="adj2" fmla="val 15675362"/>
              <a:gd name="adj3" fmla="val 15858"/>
            </a:avLst>
          </a:prstGeom>
          <a:solidFill>
            <a:srgbClr val="1F7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3" name="直接连接符 56">
            <a:extLst>
              <a:ext uri="{FF2B5EF4-FFF2-40B4-BE49-F238E27FC236}">
                <a16:creationId xmlns:a16="http://schemas.microsoft.com/office/drawing/2014/main" id="{516B1656-8B60-439F-A235-716E1A5A04C8}"/>
              </a:ext>
            </a:extLst>
          </p:cNvPr>
          <p:cNvCxnSpPr/>
          <p:nvPr/>
        </p:nvCxnSpPr>
        <p:spPr>
          <a:xfrm flipH="1">
            <a:off x="4368415" y="2451460"/>
            <a:ext cx="3122105" cy="127762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58">
            <a:extLst>
              <a:ext uri="{FF2B5EF4-FFF2-40B4-BE49-F238E27FC236}">
                <a16:creationId xmlns:a16="http://schemas.microsoft.com/office/drawing/2014/main" id="{6E98AD7B-008A-45C2-9770-946DB84FE5FE}"/>
              </a:ext>
            </a:extLst>
          </p:cNvPr>
          <p:cNvCxnSpPr/>
          <p:nvPr/>
        </p:nvCxnSpPr>
        <p:spPr>
          <a:xfrm flipH="1">
            <a:off x="4368415" y="3507124"/>
            <a:ext cx="3316285" cy="23524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60">
            <a:extLst>
              <a:ext uri="{FF2B5EF4-FFF2-40B4-BE49-F238E27FC236}">
                <a16:creationId xmlns:a16="http://schemas.microsoft.com/office/drawing/2014/main" id="{BD3C1D24-0E40-4AED-99BE-87DA1A6FD50E}"/>
              </a:ext>
            </a:extLst>
          </p:cNvPr>
          <p:cNvCxnSpPr/>
          <p:nvPr/>
        </p:nvCxnSpPr>
        <p:spPr>
          <a:xfrm flipH="1" flipV="1">
            <a:off x="4354030" y="3741015"/>
            <a:ext cx="3260406" cy="73510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图片 1">
            <a:extLst>
              <a:ext uri="{FF2B5EF4-FFF2-40B4-BE49-F238E27FC236}">
                <a16:creationId xmlns:a16="http://schemas.microsoft.com/office/drawing/2014/main" id="{C963EE74-E83B-4F4E-9E09-A0445E196895}"/>
              </a:ext>
            </a:extLst>
          </p:cNvPr>
          <p:cNvPicPr>
            <a:picLocks noChangeAspect="1"/>
          </p:cNvPicPr>
          <p:nvPr/>
        </p:nvPicPr>
        <p:blipFill>
          <a:blip r:embed="rId3"/>
          <a:stretch>
            <a:fillRect/>
          </a:stretch>
        </p:blipFill>
        <p:spPr>
          <a:xfrm>
            <a:off x="1207261" y="2358576"/>
            <a:ext cx="671642" cy="412544"/>
          </a:xfrm>
          <a:prstGeom prst="rect">
            <a:avLst/>
          </a:prstGeom>
        </p:spPr>
      </p:pic>
      <p:grpSp>
        <p:nvGrpSpPr>
          <p:cNvPr id="17" name="组合 8">
            <a:extLst>
              <a:ext uri="{FF2B5EF4-FFF2-40B4-BE49-F238E27FC236}">
                <a16:creationId xmlns:a16="http://schemas.microsoft.com/office/drawing/2014/main" id="{240F4089-A121-4FB4-9ACF-63FE51475CA1}"/>
              </a:ext>
            </a:extLst>
          </p:cNvPr>
          <p:cNvGrpSpPr/>
          <p:nvPr/>
        </p:nvGrpSpPr>
        <p:grpSpPr>
          <a:xfrm>
            <a:off x="1981200" y="1319401"/>
            <a:ext cx="4721596" cy="4721598"/>
            <a:chOff x="1287574" y="840867"/>
            <a:chExt cx="5288220" cy="5288221"/>
          </a:xfrm>
        </p:grpSpPr>
        <p:sp>
          <p:nvSpPr>
            <p:cNvPr id="18" name="饼形 9">
              <a:extLst>
                <a:ext uri="{FF2B5EF4-FFF2-40B4-BE49-F238E27FC236}">
                  <a16:creationId xmlns:a16="http://schemas.microsoft.com/office/drawing/2014/main" id="{6F8B62C0-2C5B-42F3-9755-CF014DD1BC93}"/>
                </a:ext>
              </a:extLst>
            </p:cNvPr>
            <p:cNvSpPr/>
            <p:nvPr/>
          </p:nvSpPr>
          <p:spPr>
            <a:xfrm rot="7414101">
              <a:off x="1287575" y="840868"/>
              <a:ext cx="5288219" cy="5288218"/>
            </a:xfrm>
            <a:prstGeom prst="pie">
              <a:avLst>
                <a:gd name="adj1" fmla="val 4473080"/>
                <a:gd name="adj2" fmla="val 10738109"/>
              </a:avLst>
            </a:prstGeom>
            <a:solidFill>
              <a:srgbClr val="D7DF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9" name="饼形 10">
              <a:extLst>
                <a:ext uri="{FF2B5EF4-FFF2-40B4-BE49-F238E27FC236}">
                  <a16:creationId xmlns:a16="http://schemas.microsoft.com/office/drawing/2014/main" id="{953E5987-49CF-4637-8F41-6FA625ABCE35}"/>
                </a:ext>
              </a:extLst>
            </p:cNvPr>
            <p:cNvSpPr/>
            <p:nvPr/>
          </p:nvSpPr>
          <p:spPr>
            <a:xfrm rot="13127067">
              <a:off x="1287574" y="840869"/>
              <a:ext cx="5288218" cy="5288219"/>
            </a:xfrm>
            <a:prstGeom prst="pie">
              <a:avLst>
                <a:gd name="adj1" fmla="val 4820631"/>
                <a:gd name="adj2" fmla="val 10738109"/>
              </a:avLst>
            </a:prstGeom>
            <a:solidFill>
              <a:srgbClr val="D7DF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20" name="饼形 11">
              <a:extLst>
                <a:ext uri="{FF2B5EF4-FFF2-40B4-BE49-F238E27FC236}">
                  <a16:creationId xmlns:a16="http://schemas.microsoft.com/office/drawing/2014/main" id="{0DCEFE55-E924-46AD-A0B1-3566AF42A797}"/>
                </a:ext>
              </a:extLst>
            </p:cNvPr>
            <p:cNvSpPr/>
            <p:nvPr/>
          </p:nvSpPr>
          <p:spPr>
            <a:xfrm rot="1675247">
              <a:off x="1287574" y="840870"/>
              <a:ext cx="5288219" cy="5288218"/>
            </a:xfrm>
            <a:prstGeom prst="pie">
              <a:avLst>
                <a:gd name="adj1" fmla="val 539972"/>
                <a:gd name="adj2" fmla="val 10232105"/>
              </a:avLst>
            </a:prstGeom>
            <a:solidFill>
              <a:srgbClr val="D7DF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21" name="三角形 9">
              <a:extLst>
                <a:ext uri="{FF2B5EF4-FFF2-40B4-BE49-F238E27FC236}">
                  <a16:creationId xmlns:a16="http://schemas.microsoft.com/office/drawing/2014/main" id="{30801815-4746-4E7D-837F-66129F7BD6D9}"/>
                </a:ext>
              </a:extLst>
            </p:cNvPr>
            <p:cNvSpPr/>
            <p:nvPr/>
          </p:nvSpPr>
          <p:spPr>
            <a:xfrm rot="7139723">
              <a:off x="4311206" y="1666026"/>
              <a:ext cx="1447626" cy="447329"/>
            </a:xfrm>
            <a:prstGeom prst="triangle">
              <a:avLst>
                <a:gd name="adj" fmla="val 49980"/>
              </a:avLst>
            </a:prstGeom>
            <a:solidFill>
              <a:srgbClr val="D7DFE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三角形 10">
              <a:extLst>
                <a:ext uri="{FF2B5EF4-FFF2-40B4-BE49-F238E27FC236}">
                  <a16:creationId xmlns:a16="http://schemas.microsoft.com/office/drawing/2014/main" id="{3EDF940F-218E-4B01-9D7E-F92D802E4C16}"/>
                </a:ext>
              </a:extLst>
            </p:cNvPr>
            <p:cNvSpPr/>
            <p:nvPr/>
          </p:nvSpPr>
          <p:spPr>
            <a:xfrm rot="1061031">
              <a:off x="1442545" y="2456182"/>
              <a:ext cx="1447627" cy="447328"/>
            </a:xfrm>
            <a:prstGeom prst="triangle">
              <a:avLst>
                <a:gd name="adj" fmla="val 49980"/>
              </a:avLst>
            </a:prstGeom>
            <a:solidFill>
              <a:srgbClr val="D7DFE1"/>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三角形 11">
              <a:extLst>
                <a:ext uri="{FF2B5EF4-FFF2-40B4-BE49-F238E27FC236}">
                  <a16:creationId xmlns:a16="http://schemas.microsoft.com/office/drawing/2014/main" id="{0DC59005-9EDD-4AE2-AC94-CA069F69762D}"/>
                </a:ext>
              </a:extLst>
            </p:cNvPr>
            <p:cNvSpPr/>
            <p:nvPr/>
          </p:nvSpPr>
          <p:spPr>
            <a:xfrm rot="13026870">
              <a:off x="4643741" y="4581095"/>
              <a:ext cx="1447627" cy="447328"/>
            </a:xfrm>
            <a:prstGeom prst="triangle">
              <a:avLst>
                <a:gd name="adj" fmla="val 49980"/>
              </a:avLst>
            </a:prstGeom>
            <a:solidFill>
              <a:srgbClr val="D7DFE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24" name="组合 15">
            <a:extLst>
              <a:ext uri="{FF2B5EF4-FFF2-40B4-BE49-F238E27FC236}">
                <a16:creationId xmlns:a16="http://schemas.microsoft.com/office/drawing/2014/main" id="{4D5548E7-00D9-4BA5-9807-5D7959CB4916}"/>
              </a:ext>
            </a:extLst>
          </p:cNvPr>
          <p:cNvGrpSpPr/>
          <p:nvPr/>
        </p:nvGrpSpPr>
        <p:grpSpPr>
          <a:xfrm>
            <a:off x="2418810" y="1733581"/>
            <a:ext cx="3874945" cy="3888350"/>
            <a:chOff x="1850069" y="1284617"/>
            <a:chExt cx="4239928" cy="4254596"/>
          </a:xfrm>
          <a:solidFill>
            <a:srgbClr val="52A0A4"/>
          </a:solidFill>
        </p:grpSpPr>
        <p:sp>
          <p:nvSpPr>
            <p:cNvPr id="25" name="空心弧 16">
              <a:extLst>
                <a:ext uri="{FF2B5EF4-FFF2-40B4-BE49-F238E27FC236}">
                  <a16:creationId xmlns:a16="http://schemas.microsoft.com/office/drawing/2014/main" id="{BD3E4334-DED6-4658-8FB0-8A583EC3FCA3}"/>
                </a:ext>
              </a:extLst>
            </p:cNvPr>
            <p:cNvSpPr/>
            <p:nvPr/>
          </p:nvSpPr>
          <p:spPr>
            <a:xfrm rot="14401046">
              <a:off x="1850070" y="1303790"/>
              <a:ext cx="4235422" cy="4235423"/>
            </a:xfrm>
            <a:prstGeom prst="blockArc">
              <a:avLst>
                <a:gd name="adj1" fmla="val 10548826"/>
                <a:gd name="adj2" fmla="val 19005455"/>
                <a:gd name="adj3" fmla="val 1565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空心弧 17">
              <a:extLst>
                <a:ext uri="{FF2B5EF4-FFF2-40B4-BE49-F238E27FC236}">
                  <a16:creationId xmlns:a16="http://schemas.microsoft.com/office/drawing/2014/main" id="{BC5A4B0F-9E0A-4391-A9D5-3ACD3A38960E}"/>
                </a:ext>
              </a:extLst>
            </p:cNvPr>
            <p:cNvSpPr/>
            <p:nvPr/>
          </p:nvSpPr>
          <p:spPr>
            <a:xfrm rot="2569174">
              <a:off x="1850070" y="1303791"/>
              <a:ext cx="4235423" cy="4235422"/>
            </a:xfrm>
            <a:prstGeom prst="blockArc">
              <a:avLst>
                <a:gd name="adj1" fmla="val 10489467"/>
                <a:gd name="adj2" fmla="val 15499776"/>
                <a:gd name="adj3" fmla="val 1543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空心弧 18">
              <a:extLst>
                <a:ext uri="{FF2B5EF4-FFF2-40B4-BE49-F238E27FC236}">
                  <a16:creationId xmlns:a16="http://schemas.microsoft.com/office/drawing/2014/main" id="{65557027-5786-4FF7-9A79-1E6D18C3E4EA}"/>
                </a:ext>
              </a:extLst>
            </p:cNvPr>
            <p:cNvSpPr/>
            <p:nvPr/>
          </p:nvSpPr>
          <p:spPr>
            <a:xfrm rot="8437977">
              <a:off x="1854574" y="1284617"/>
              <a:ext cx="4235423" cy="4235422"/>
            </a:xfrm>
            <a:prstGeom prst="blockArc">
              <a:avLst>
                <a:gd name="adj1" fmla="val 10549421"/>
                <a:gd name="adj2" fmla="val 15393477"/>
                <a:gd name="adj3" fmla="val 1490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cxnSp>
        <p:nvCxnSpPr>
          <p:cNvPr id="28" name="直接连接符 19">
            <a:extLst>
              <a:ext uri="{FF2B5EF4-FFF2-40B4-BE49-F238E27FC236}">
                <a16:creationId xmlns:a16="http://schemas.microsoft.com/office/drawing/2014/main" id="{A83190E8-DD7C-453F-828E-5C936B95926A}"/>
              </a:ext>
            </a:extLst>
          </p:cNvPr>
          <p:cNvCxnSpPr/>
          <p:nvPr/>
        </p:nvCxnSpPr>
        <p:spPr>
          <a:xfrm flipV="1">
            <a:off x="2434314" y="3729082"/>
            <a:ext cx="1943777" cy="949630"/>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cxnSp>
        <p:nvCxnSpPr>
          <p:cNvPr id="29" name="直接连接符 20">
            <a:extLst>
              <a:ext uri="{FF2B5EF4-FFF2-40B4-BE49-F238E27FC236}">
                <a16:creationId xmlns:a16="http://schemas.microsoft.com/office/drawing/2014/main" id="{377017AE-2726-4DAC-916B-8F55B6FF30E3}"/>
              </a:ext>
            </a:extLst>
          </p:cNvPr>
          <p:cNvCxnSpPr/>
          <p:nvPr/>
        </p:nvCxnSpPr>
        <p:spPr>
          <a:xfrm flipV="1">
            <a:off x="3743060" y="3785103"/>
            <a:ext cx="610970" cy="2099485"/>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cxnSp>
        <p:nvCxnSpPr>
          <p:cNvPr id="31" name="直接连接符 22">
            <a:extLst>
              <a:ext uri="{FF2B5EF4-FFF2-40B4-BE49-F238E27FC236}">
                <a16:creationId xmlns:a16="http://schemas.microsoft.com/office/drawing/2014/main" id="{7988C318-8771-4A52-B49D-EDCE7D6B6349}"/>
              </a:ext>
            </a:extLst>
          </p:cNvPr>
          <p:cNvCxnSpPr>
            <a:cxnSpLocks/>
          </p:cNvCxnSpPr>
          <p:nvPr/>
        </p:nvCxnSpPr>
        <p:spPr>
          <a:xfrm>
            <a:off x="4084878" y="1476214"/>
            <a:ext cx="293213" cy="2252868"/>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cxnSp>
        <p:nvCxnSpPr>
          <p:cNvPr id="32" name="直接连接符 23">
            <a:extLst>
              <a:ext uri="{FF2B5EF4-FFF2-40B4-BE49-F238E27FC236}">
                <a16:creationId xmlns:a16="http://schemas.microsoft.com/office/drawing/2014/main" id="{90C33C73-1207-426C-ADB2-5F3C017A5578}"/>
              </a:ext>
            </a:extLst>
          </p:cNvPr>
          <p:cNvCxnSpPr/>
          <p:nvPr/>
        </p:nvCxnSpPr>
        <p:spPr>
          <a:xfrm flipH="1">
            <a:off x="4401748" y="2964508"/>
            <a:ext cx="2170629" cy="793189"/>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cxnSp>
        <p:nvCxnSpPr>
          <p:cNvPr id="33" name="直接连接符 24">
            <a:extLst>
              <a:ext uri="{FF2B5EF4-FFF2-40B4-BE49-F238E27FC236}">
                <a16:creationId xmlns:a16="http://schemas.microsoft.com/office/drawing/2014/main" id="{DFBF5BE4-5654-4DFB-B67E-7D7FF1D8A295}"/>
              </a:ext>
            </a:extLst>
          </p:cNvPr>
          <p:cNvCxnSpPr/>
          <p:nvPr/>
        </p:nvCxnSpPr>
        <p:spPr>
          <a:xfrm flipH="1" flipV="1">
            <a:off x="4374696" y="3766235"/>
            <a:ext cx="2292044" cy="312146"/>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sp>
        <p:nvSpPr>
          <p:cNvPr id="34" name="文本框 25">
            <a:extLst>
              <a:ext uri="{FF2B5EF4-FFF2-40B4-BE49-F238E27FC236}">
                <a16:creationId xmlns:a16="http://schemas.microsoft.com/office/drawing/2014/main" id="{C3659B8C-E880-44E7-AF3A-0AD3B596BFB5}"/>
              </a:ext>
            </a:extLst>
          </p:cNvPr>
          <p:cNvSpPr txBox="1"/>
          <p:nvPr/>
        </p:nvSpPr>
        <p:spPr>
          <a:xfrm rot="16636792">
            <a:off x="2301745" y="1609820"/>
            <a:ext cx="4133674" cy="4161680"/>
          </a:xfrm>
          <a:prstGeom prst="rect">
            <a:avLst/>
          </a:prstGeom>
          <a:noFill/>
        </p:spPr>
        <p:txBody>
          <a:bodyPr wrap="square" rtlCol="0">
            <a:prstTxWarp prst="textCircle">
              <a:avLst>
                <a:gd name="adj" fmla="val 11130531"/>
              </a:avLst>
            </a:prstTxWarp>
            <a:spAutoFit/>
          </a:bodyPr>
          <a:lstStyle/>
          <a:p>
            <a:pPr>
              <a:lnSpc>
                <a:spcPct val="125000"/>
              </a:lnSpc>
            </a:pPr>
            <a:r>
              <a:rPr lang="zh-CN" altLang="en-US" b="1" dirty="0">
                <a:solidFill>
                  <a:srgbClr val="448588"/>
                </a:solidFill>
                <a:latin typeface="微软雅黑" panose="020B0503020204020204" pitchFamily="34" charset="-122"/>
                <a:ea typeface="微软雅黑" panose="020B0503020204020204" pitchFamily="34" charset="-122"/>
              </a:rPr>
              <a:t>    </a:t>
            </a:r>
            <a:r>
              <a:rPr lang="en-US" altLang="zh-CN" b="1" dirty="0">
                <a:solidFill>
                  <a:srgbClr val="448588"/>
                </a:solidFill>
                <a:latin typeface="微软雅黑" panose="020B0503020204020204" pitchFamily="34" charset="-122"/>
                <a:ea typeface="微软雅黑" panose="020B0503020204020204" pitchFamily="34" charset="-122"/>
              </a:rPr>
              <a:t>Machine Learning</a:t>
            </a:r>
            <a:r>
              <a:rPr lang="zh-CN" altLang="en-US" b="1" dirty="0">
                <a:solidFill>
                  <a:srgbClr val="448588"/>
                </a:solidFill>
                <a:latin typeface="微软雅黑" panose="020B0503020204020204" pitchFamily="34" charset="-122"/>
                <a:ea typeface="微软雅黑" panose="020B0503020204020204" pitchFamily="34" charset="-122"/>
              </a:rPr>
              <a:t>                      </a:t>
            </a:r>
            <a:r>
              <a:rPr lang="en-US" altLang="zh-CN" b="1" dirty="0">
                <a:solidFill>
                  <a:srgbClr val="448588"/>
                </a:solidFill>
                <a:latin typeface="微软雅黑" panose="020B0503020204020204" pitchFamily="34" charset="-122"/>
                <a:ea typeface="微软雅黑" panose="020B0503020204020204" pitchFamily="34" charset="-122"/>
              </a:rPr>
              <a:t>Convolutional methods</a:t>
            </a:r>
            <a:r>
              <a:rPr lang="zh-CN" altLang="en-US" b="1" dirty="0">
                <a:solidFill>
                  <a:srgbClr val="448588"/>
                </a:solidFill>
                <a:latin typeface="微软雅黑" panose="020B0503020204020204" pitchFamily="34" charset="-122"/>
                <a:ea typeface="微软雅黑" panose="020B0503020204020204" pitchFamily="34" charset="-122"/>
              </a:rPr>
              <a:t>                         </a:t>
            </a:r>
            <a:r>
              <a:rPr lang="en-US" altLang="zh-CN" b="1" dirty="0">
                <a:solidFill>
                  <a:srgbClr val="448588"/>
                </a:solidFill>
                <a:latin typeface="微软雅黑" panose="020B0503020204020204" pitchFamily="34" charset="-122"/>
                <a:ea typeface="微软雅黑" panose="020B0503020204020204" pitchFamily="34" charset="-122"/>
              </a:rPr>
              <a:t>deep Learning</a:t>
            </a:r>
            <a:endParaRPr lang="zh-CN" altLang="en-US" b="1" dirty="0">
              <a:solidFill>
                <a:srgbClr val="448588"/>
              </a:solidFill>
              <a:latin typeface="微软雅黑" panose="020B0503020204020204" pitchFamily="34" charset="-122"/>
              <a:ea typeface="微软雅黑" panose="020B0503020204020204" pitchFamily="34" charset="-122"/>
            </a:endParaRPr>
          </a:p>
        </p:txBody>
      </p:sp>
      <p:sp>
        <p:nvSpPr>
          <p:cNvPr id="35" name="文本框 26">
            <a:extLst>
              <a:ext uri="{FF2B5EF4-FFF2-40B4-BE49-F238E27FC236}">
                <a16:creationId xmlns:a16="http://schemas.microsoft.com/office/drawing/2014/main" id="{467B2307-750B-4A62-9079-62BD24F2F114}"/>
              </a:ext>
            </a:extLst>
          </p:cNvPr>
          <p:cNvSpPr txBox="1"/>
          <p:nvPr/>
        </p:nvSpPr>
        <p:spPr>
          <a:xfrm rot="14585481">
            <a:off x="2727985" y="2113539"/>
            <a:ext cx="3221194" cy="3243018"/>
          </a:xfrm>
          <a:prstGeom prst="rect">
            <a:avLst/>
          </a:prstGeom>
          <a:noFill/>
        </p:spPr>
        <p:txBody>
          <a:bodyPr wrap="square" rtlCol="0">
            <a:prstTxWarp prst="textCircle">
              <a:avLst>
                <a:gd name="adj" fmla="val 10933042"/>
              </a:avLst>
            </a:prstTxWarp>
            <a:spAutoFit/>
          </a:bodyPr>
          <a:lstStyle/>
          <a:p>
            <a:pPr>
              <a:lnSpc>
                <a:spcPct val="125000"/>
              </a:lnSpc>
            </a:pPr>
            <a:r>
              <a:rPr lang="en-US" altLang="zh-CN" sz="1600" b="1" dirty="0">
                <a:solidFill>
                  <a:srgbClr val="FFFFFF"/>
                </a:solidFill>
                <a:latin typeface="微软雅黑" panose="020B0503020204020204" pitchFamily="34" charset="-122"/>
                <a:ea typeface="微软雅黑" panose="020B0503020204020204" pitchFamily="34" charset="-122"/>
              </a:rPr>
              <a:t>K-Means            RF                SVM                  Threshold      Edge</a:t>
            </a:r>
            <a:r>
              <a:rPr lang="zh-CN" altLang="en-US" sz="1600" b="1" dirty="0">
                <a:solidFill>
                  <a:srgbClr val="FFFFFF"/>
                </a:solidFill>
                <a:latin typeface="微软雅黑" panose="020B0503020204020204" pitchFamily="34" charset="-122"/>
                <a:ea typeface="微软雅黑" panose="020B0503020204020204" pitchFamily="34" charset="-122"/>
              </a:rPr>
              <a:t>               </a:t>
            </a:r>
            <a:r>
              <a:rPr lang="en-US" altLang="zh-CN" sz="1600" b="1" dirty="0">
                <a:solidFill>
                  <a:srgbClr val="FFFFFF"/>
                </a:solidFill>
                <a:latin typeface="微软雅黑" panose="020B0503020204020204" pitchFamily="34" charset="-122"/>
                <a:ea typeface="微软雅黑" panose="020B0503020204020204" pitchFamily="34" charset="-122"/>
              </a:rPr>
              <a:t>Yolo</a:t>
            </a:r>
            <a:r>
              <a:rPr lang="zh-CN" altLang="en-US" sz="1600" b="1" dirty="0">
                <a:solidFill>
                  <a:srgbClr val="FFFFFF"/>
                </a:solidFill>
                <a:latin typeface="微软雅黑" panose="020B0503020204020204" pitchFamily="34" charset="-122"/>
                <a:ea typeface="微软雅黑" panose="020B0503020204020204" pitchFamily="34" charset="-122"/>
              </a:rPr>
              <a:t>      </a:t>
            </a:r>
            <a:r>
              <a:rPr lang="en-US" altLang="zh-CN" sz="1600" b="1" dirty="0">
                <a:solidFill>
                  <a:srgbClr val="FFFFFF"/>
                </a:solidFill>
                <a:latin typeface="微软雅黑" panose="020B0503020204020204" pitchFamily="34" charset="-122"/>
                <a:ea typeface="微软雅黑" panose="020B0503020204020204" pitchFamily="34" charset="-122"/>
              </a:rPr>
              <a:t>CNN</a:t>
            </a:r>
            <a:r>
              <a:rPr lang="zh-CN" altLang="en-US" sz="1600" b="1" dirty="0">
                <a:solidFill>
                  <a:srgbClr val="FFFFFF"/>
                </a:solidFill>
                <a:latin typeface="微软雅黑" panose="020B0503020204020204" pitchFamily="34" charset="-122"/>
                <a:ea typeface="微软雅黑" panose="020B0503020204020204" pitchFamily="34" charset="-122"/>
              </a:rPr>
              <a:t>   </a:t>
            </a:r>
            <a:r>
              <a:rPr lang="en-US" altLang="zh-CN" sz="1600" b="1" dirty="0">
                <a:solidFill>
                  <a:srgbClr val="FFFFFF"/>
                </a:solidFill>
                <a:latin typeface="微软雅黑" panose="020B0503020204020204" pitchFamily="34" charset="-122"/>
                <a:ea typeface="微软雅黑" panose="020B0503020204020204" pitchFamily="34" charset="-122"/>
              </a:rPr>
              <a:t>GAN</a:t>
            </a:r>
            <a:endParaRPr lang="zh-CN" altLang="en-US" sz="1600" b="1" dirty="0">
              <a:solidFill>
                <a:srgbClr val="FFFFFF"/>
              </a:solidFill>
              <a:latin typeface="微软雅黑" panose="020B0503020204020204" pitchFamily="34" charset="-122"/>
              <a:ea typeface="微软雅黑" panose="020B0503020204020204" pitchFamily="34" charset="-122"/>
            </a:endParaRPr>
          </a:p>
        </p:txBody>
      </p:sp>
      <p:grpSp>
        <p:nvGrpSpPr>
          <p:cNvPr id="36" name="组合 27">
            <a:extLst>
              <a:ext uri="{FF2B5EF4-FFF2-40B4-BE49-F238E27FC236}">
                <a16:creationId xmlns:a16="http://schemas.microsoft.com/office/drawing/2014/main" id="{88172D5D-E727-425B-96D5-DB16703E98ED}"/>
              </a:ext>
            </a:extLst>
          </p:cNvPr>
          <p:cNvGrpSpPr/>
          <p:nvPr/>
        </p:nvGrpSpPr>
        <p:grpSpPr>
          <a:xfrm>
            <a:off x="3175095" y="2487666"/>
            <a:ext cx="2405992" cy="2405992"/>
            <a:chOff x="3042470" y="2087747"/>
            <a:chExt cx="2405992" cy="2405992"/>
          </a:xfrm>
        </p:grpSpPr>
        <p:sp>
          <p:nvSpPr>
            <p:cNvPr id="37" name="椭圆 28">
              <a:extLst>
                <a:ext uri="{FF2B5EF4-FFF2-40B4-BE49-F238E27FC236}">
                  <a16:creationId xmlns:a16="http://schemas.microsoft.com/office/drawing/2014/main" id="{F5CA26D6-5875-448A-A360-63D200698D67}"/>
                </a:ext>
              </a:extLst>
            </p:cNvPr>
            <p:cNvSpPr/>
            <p:nvPr/>
          </p:nvSpPr>
          <p:spPr>
            <a:xfrm rot="4767861">
              <a:off x="3042470" y="2087747"/>
              <a:ext cx="2405992" cy="2405992"/>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8" name="组合 29">
              <a:extLst>
                <a:ext uri="{FF2B5EF4-FFF2-40B4-BE49-F238E27FC236}">
                  <a16:creationId xmlns:a16="http://schemas.microsoft.com/office/drawing/2014/main" id="{4274486D-65EC-4FF8-B75A-53C70D0464BE}"/>
                </a:ext>
              </a:extLst>
            </p:cNvPr>
            <p:cNvGrpSpPr/>
            <p:nvPr/>
          </p:nvGrpSpPr>
          <p:grpSpPr>
            <a:xfrm>
              <a:off x="3101896" y="2147171"/>
              <a:ext cx="2287141" cy="2287141"/>
              <a:chOff x="1636542" y="1222497"/>
              <a:chExt cx="3990974" cy="3990974"/>
            </a:xfrm>
          </p:grpSpPr>
          <p:pic>
            <p:nvPicPr>
              <p:cNvPr id="39" name="图片 30">
                <a:extLst>
                  <a:ext uri="{FF2B5EF4-FFF2-40B4-BE49-F238E27FC236}">
                    <a16:creationId xmlns:a16="http://schemas.microsoft.com/office/drawing/2014/main" id="{5AA5407D-0C9D-4B21-A856-5E0463F5D9B5}"/>
                  </a:ext>
                </a:extLst>
              </p:cNvPr>
              <p:cNvPicPr>
                <a:picLocks noChangeAspect="1"/>
              </p:cNvPicPr>
              <p:nvPr/>
            </p:nvPicPr>
            <p:blipFill>
              <a:blip r:embed="rId4"/>
              <a:srcRect l="17651" r="7125"/>
              <a:stretch>
                <a:fillRect/>
              </a:stretch>
            </p:blipFill>
            <p:spPr>
              <a:xfrm>
                <a:off x="1636542" y="1222497"/>
                <a:ext cx="3990974" cy="3990974"/>
              </a:xfrm>
              <a:custGeom>
                <a:avLst/>
                <a:gdLst>
                  <a:gd name="connsiteX0" fmla="*/ 1995487 w 3990974"/>
                  <a:gd name="connsiteY0" fmla="*/ 0 h 3990974"/>
                  <a:gd name="connsiteX1" fmla="*/ 3990974 w 3990974"/>
                  <a:gd name="connsiteY1" fmla="*/ 1995487 h 3990974"/>
                  <a:gd name="connsiteX2" fmla="*/ 1995487 w 3990974"/>
                  <a:gd name="connsiteY2" fmla="*/ 3990974 h 3990974"/>
                  <a:gd name="connsiteX3" fmla="*/ 0 w 3990974"/>
                  <a:gd name="connsiteY3" fmla="*/ 1995487 h 3990974"/>
                  <a:gd name="connsiteX4" fmla="*/ 1995487 w 3990974"/>
                  <a:gd name="connsiteY4" fmla="*/ 0 h 3990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0974" h="3990974">
                    <a:moveTo>
                      <a:pt x="1995487" y="0"/>
                    </a:moveTo>
                    <a:cubicBezTo>
                      <a:pt x="3097564" y="0"/>
                      <a:pt x="3990974" y="893410"/>
                      <a:pt x="3990974" y="1995487"/>
                    </a:cubicBezTo>
                    <a:cubicBezTo>
                      <a:pt x="3990974" y="3097564"/>
                      <a:pt x="3097564" y="3990974"/>
                      <a:pt x="1995487" y="3990974"/>
                    </a:cubicBezTo>
                    <a:cubicBezTo>
                      <a:pt x="893410" y="3990974"/>
                      <a:pt x="0" y="3097564"/>
                      <a:pt x="0" y="1995487"/>
                    </a:cubicBezTo>
                    <a:cubicBezTo>
                      <a:pt x="0" y="893410"/>
                      <a:pt x="893410" y="0"/>
                      <a:pt x="1995487" y="0"/>
                    </a:cubicBezTo>
                    <a:close/>
                  </a:path>
                </a:pathLst>
              </a:custGeom>
            </p:spPr>
          </p:pic>
          <p:sp>
            <p:nvSpPr>
              <p:cNvPr id="40" name="椭圆 31">
                <a:extLst>
                  <a:ext uri="{FF2B5EF4-FFF2-40B4-BE49-F238E27FC236}">
                    <a16:creationId xmlns:a16="http://schemas.microsoft.com/office/drawing/2014/main" id="{9D42BCB0-4418-43A1-BC95-0BB69FC5E212}"/>
                  </a:ext>
                </a:extLst>
              </p:cNvPr>
              <p:cNvSpPr/>
              <p:nvPr/>
            </p:nvSpPr>
            <p:spPr>
              <a:xfrm>
                <a:off x="1636542" y="1222497"/>
                <a:ext cx="3990974" cy="3990974"/>
              </a:xfrm>
              <a:prstGeom prst="ellipse">
                <a:avLst/>
              </a:prstGeom>
              <a:solidFill>
                <a:srgbClr val="000000">
                  <a:alpha val="32157"/>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rPr>
                  <a:t>Pavement Distress Detection</a:t>
                </a:r>
                <a:endParaRPr lang="zh-CN" altLang="en-US" sz="2000" b="1" dirty="0">
                  <a:latin typeface="微软雅黑" panose="020B0503020204020204" pitchFamily="34" charset="-122"/>
                  <a:ea typeface="微软雅黑" panose="020B0503020204020204" pitchFamily="34" charset="-122"/>
                </a:endParaRPr>
              </a:p>
            </p:txBody>
          </p:sp>
        </p:grpSp>
      </p:grpSp>
      <p:pic>
        <p:nvPicPr>
          <p:cNvPr id="41" name="图片 33">
            <a:extLst>
              <a:ext uri="{FF2B5EF4-FFF2-40B4-BE49-F238E27FC236}">
                <a16:creationId xmlns:a16="http://schemas.microsoft.com/office/drawing/2014/main" id="{D1A18193-D525-4624-B0ED-31475DDEE8BD}"/>
              </a:ext>
            </a:extLst>
          </p:cNvPr>
          <p:cNvPicPr>
            <a:picLocks noChangeAspect="1"/>
          </p:cNvPicPr>
          <p:nvPr/>
        </p:nvPicPr>
        <p:blipFill>
          <a:blip r:embed="rId5"/>
          <a:stretch>
            <a:fillRect/>
          </a:stretch>
        </p:blipFill>
        <p:spPr>
          <a:xfrm>
            <a:off x="791907" y="3501433"/>
            <a:ext cx="994698" cy="456314"/>
          </a:xfrm>
          <a:prstGeom prst="rect">
            <a:avLst/>
          </a:prstGeom>
        </p:spPr>
      </p:pic>
      <p:pic>
        <p:nvPicPr>
          <p:cNvPr id="42" name="图片 34">
            <a:extLst>
              <a:ext uri="{FF2B5EF4-FFF2-40B4-BE49-F238E27FC236}">
                <a16:creationId xmlns:a16="http://schemas.microsoft.com/office/drawing/2014/main" id="{65C73F39-2DEE-46B5-A6C1-47139B164B22}"/>
              </a:ext>
            </a:extLst>
          </p:cNvPr>
          <p:cNvPicPr>
            <a:picLocks noChangeAspect="1"/>
          </p:cNvPicPr>
          <p:nvPr/>
        </p:nvPicPr>
        <p:blipFill>
          <a:blip r:embed="rId6"/>
          <a:stretch>
            <a:fillRect/>
          </a:stretch>
        </p:blipFill>
        <p:spPr>
          <a:xfrm>
            <a:off x="1686958" y="5117015"/>
            <a:ext cx="596854" cy="712108"/>
          </a:xfrm>
          <a:prstGeom prst="rect">
            <a:avLst/>
          </a:prstGeom>
        </p:spPr>
      </p:pic>
      <p:pic>
        <p:nvPicPr>
          <p:cNvPr id="43" name="图片 35">
            <a:extLst>
              <a:ext uri="{FF2B5EF4-FFF2-40B4-BE49-F238E27FC236}">
                <a16:creationId xmlns:a16="http://schemas.microsoft.com/office/drawing/2014/main" id="{4E38EF34-B899-40FF-B184-1C2B5CE7E5C7}"/>
              </a:ext>
            </a:extLst>
          </p:cNvPr>
          <p:cNvPicPr>
            <a:picLocks noChangeAspect="1"/>
          </p:cNvPicPr>
          <p:nvPr/>
        </p:nvPicPr>
        <p:blipFill>
          <a:blip r:embed="rId7"/>
          <a:stretch>
            <a:fillRect/>
          </a:stretch>
        </p:blipFill>
        <p:spPr>
          <a:xfrm>
            <a:off x="1209346" y="2906486"/>
            <a:ext cx="373223" cy="513946"/>
          </a:xfrm>
          <a:prstGeom prst="rect">
            <a:avLst/>
          </a:prstGeom>
        </p:spPr>
      </p:pic>
      <p:pic>
        <p:nvPicPr>
          <p:cNvPr id="44" name="图片 36">
            <a:extLst>
              <a:ext uri="{FF2B5EF4-FFF2-40B4-BE49-F238E27FC236}">
                <a16:creationId xmlns:a16="http://schemas.microsoft.com/office/drawing/2014/main" id="{DD8FA3B1-EB07-445B-A16F-B1D50DE61B92}"/>
              </a:ext>
            </a:extLst>
          </p:cNvPr>
          <p:cNvPicPr>
            <a:picLocks noChangeAspect="1"/>
          </p:cNvPicPr>
          <p:nvPr/>
        </p:nvPicPr>
        <p:blipFill>
          <a:blip r:embed="rId8"/>
          <a:stretch>
            <a:fillRect/>
          </a:stretch>
        </p:blipFill>
        <p:spPr>
          <a:xfrm>
            <a:off x="1302777" y="4584496"/>
            <a:ext cx="712598" cy="515892"/>
          </a:xfrm>
          <a:prstGeom prst="rect">
            <a:avLst/>
          </a:prstGeom>
        </p:spPr>
      </p:pic>
      <p:pic>
        <p:nvPicPr>
          <p:cNvPr id="45" name="图片 37">
            <a:extLst>
              <a:ext uri="{FF2B5EF4-FFF2-40B4-BE49-F238E27FC236}">
                <a16:creationId xmlns:a16="http://schemas.microsoft.com/office/drawing/2014/main" id="{21DA2C46-AED0-42CF-ACBC-0AA7C9A9E15C}"/>
              </a:ext>
            </a:extLst>
          </p:cNvPr>
          <p:cNvPicPr>
            <a:picLocks noChangeAspect="1"/>
          </p:cNvPicPr>
          <p:nvPr/>
        </p:nvPicPr>
        <p:blipFill>
          <a:blip r:embed="rId9"/>
          <a:stretch>
            <a:fillRect/>
          </a:stretch>
        </p:blipFill>
        <p:spPr>
          <a:xfrm>
            <a:off x="1354153" y="3974134"/>
            <a:ext cx="262226" cy="534538"/>
          </a:xfrm>
          <a:prstGeom prst="rect">
            <a:avLst/>
          </a:prstGeom>
        </p:spPr>
      </p:pic>
      <p:sp>
        <p:nvSpPr>
          <p:cNvPr id="46" name="文本框 51">
            <a:extLst>
              <a:ext uri="{FF2B5EF4-FFF2-40B4-BE49-F238E27FC236}">
                <a16:creationId xmlns:a16="http://schemas.microsoft.com/office/drawing/2014/main" id="{0C2D78E6-3B30-4180-A519-9670230DE06F}"/>
              </a:ext>
            </a:extLst>
          </p:cNvPr>
          <p:cNvSpPr txBox="1"/>
          <p:nvPr/>
        </p:nvSpPr>
        <p:spPr>
          <a:xfrm rot="19733988">
            <a:off x="6199858" y="2048090"/>
            <a:ext cx="1220169"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Accurate</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7" name="文本框 52">
            <a:extLst>
              <a:ext uri="{FF2B5EF4-FFF2-40B4-BE49-F238E27FC236}">
                <a16:creationId xmlns:a16="http://schemas.microsoft.com/office/drawing/2014/main" id="{7A859DA9-2872-47EA-8A26-97E572DE7A00}"/>
              </a:ext>
            </a:extLst>
          </p:cNvPr>
          <p:cNvSpPr txBox="1"/>
          <p:nvPr/>
        </p:nvSpPr>
        <p:spPr>
          <a:xfrm rot="20671330">
            <a:off x="6629165" y="2937226"/>
            <a:ext cx="1117564"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Robust</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8" name="文本框 53">
            <a:extLst>
              <a:ext uri="{FF2B5EF4-FFF2-40B4-BE49-F238E27FC236}">
                <a16:creationId xmlns:a16="http://schemas.microsoft.com/office/drawing/2014/main" id="{BBD9AF5E-193F-4BED-8B60-ED5A2872C0E1}"/>
              </a:ext>
            </a:extLst>
          </p:cNvPr>
          <p:cNvSpPr txBox="1"/>
          <p:nvPr/>
        </p:nvSpPr>
        <p:spPr>
          <a:xfrm>
            <a:off x="6773544" y="3767872"/>
            <a:ext cx="829468"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Auto</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9" name="文本框 54">
            <a:extLst>
              <a:ext uri="{FF2B5EF4-FFF2-40B4-BE49-F238E27FC236}">
                <a16:creationId xmlns:a16="http://schemas.microsoft.com/office/drawing/2014/main" id="{14AC5B9D-B215-4747-96B8-DB4895483583}"/>
              </a:ext>
            </a:extLst>
          </p:cNvPr>
          <p:cNvSpPr txBox="1"/>
          <p:nvPr/>
        </p:nvSpPr>
        <p:spPr>
          <a:xfrm rot="1517053">
            <a:off x="6532320" y="4644103"/>
            <a:ext cx="829468"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Data</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479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Data</a:t>
            </a:r>
          </a:p>
        </p:txBody>
      </p:sp>
      <p:sp>
        <p:nvSpPr>
          <p:cNvPr id="3" name="Content Placeholder 2"/>
          <p:cNvSpPr>
            <a:spLocks noGrp="1"/>
          </p:cNvSpPr>
          <p:nvPr>
            <p:ph idx="1"/>
          </p:nvPr>
        </p:nvSpPr>
        <p:spPr>
          <a:xfrm>
            <a:off x="685800" y="1981200"/>
            <a:ext cx="7924800" cy="3690588"/>
          </a:xfrm>
          <a:solidFill>
            <a:schemeClr val="accent3">
              <a:lumMod val="20000"/>
              <a:lumOff val="80000"/>
            </a:schemeClr>
          </a:solidFill>
          <a:ln>
            <a:solidFill>
              <a:schemeClr val="tx2">
                <a:lumMod val="40000"/>
                <a:lumOff val="60000"/>
              </a:schemeClr>
            </a:solidFill>
          </a:ln>
        </p:spPr>
        <p:txBody>
          <a:bodyPr>
            <a:normAutofit/>
          </a:bodyPr>
          <a:lstStyle/>
          <a:p>
            <a:pPr>
              <a:buFont typeface="Wingdings" pitchFamily="2" charset="2"/>
              <a:buChar char="Ø"/>
            </a:pPr>
            <a:r>
              <a:rPr lang="en-US" sz="1400" b="1" dirty="0">
                <a:latin typeface="Arial" panose="020B0604020202020204" pitchFamily="34" charset="0"/>
                <a:cs typeface="Arial" panose="020B0604020202020204" pitchFamily="34" charset="0"/>
              </a:rPr>
              <a:t>From: </a:t>
            </a:r>
            <a:r>
              <a:rPr lang="en-US" sz="1400" dirty="0">
                <a:latin typeface="Arial" panose="020B0604020202020204" pitchFamily="34" charset="0"/>
                <a:cs typeface="Arial" panose="020B0604020202020204" pitchFamily="34" charset="0"/>
              </a:rPr>
              <a:t>Organizers of DSPS22 (Kansas city, Jefferson city, Columbia, Missouri)</a:t>
            </a:r>
          </a:p>
          <a:p>
            <a:pPr marL="0" indent="0">
              <a:buNone/>
            </a:pPr>
            <a:endParaRPr lang="en-US" sz="1400" dirty="0">
              <a:latin typeface="Arial" panose="020B0604020202020204" pitchFamily="34" charset="0"/>
              <a:cs typeface="Arial" panose="020B0604020202020204" pitchFamily="34" charset="0"/>
            </a:endParaRPr>
          </a:p>
          <a:p>
            <a:pPr>
              <a:buFont typeface="Wingdings" pitchFamily="2" charset="2"/>
              <a:buChar char="Ø"/>
            </a:pPr>
            <a:r>
              <a:rPr lang="en-US" sz="1400" b="1" dirty="0">
                <a:latin typeface="Arial" panose="020B0604020202020204" pitchFamily="34" charset="0"/>
                <a:cs typeface="Arial" panose="020B0604020202020204" pitchFamily="34" charset="0"/>
              </a:rPr>
              <a:t>Distress: </a:t>
            </a:r>
            <a:r>
              <a:rPr lang="en-US" sz="1400" dirty="0">
                <a:latin typeface="Arial" panose="020B0604020202020204" pitchFamily="34" charset="0"/>
                <a:cs typeface="Arial" panose="020B0604020202020204" pitchFamily="34" charset="0"/>
              </a:rPr>
              <a:t>7 main distress types</a:t>
            </a:r>
          </a:p>
          <a:p>
            <a:pPr marL="0" indent="0">
              <a:buNone/>
            </a:pPr>
            <a:endParaRPr lang="en-US" sz="1400" dirty="0">
              <a:latin typeface="Arial" panose="020B0604020202020204" pitchFamily="34" charset="0"/>
              <a:cs typeface="Arial" panose="020B0604020202020204" pitchFamily="34" charset="0"/>
            </a:endParaRPr>
          </a:p>
          <a:p>
            <a:pPr>
              <a:buFont typeface="Wingdings" pitchFamily="2" charset="2"/>
              <a:buChar char="Ø"/>
            </a:pPr>
            <a:r>
              <a:rPr lang="en-US" sz="1400" b="1" dirty="0">
                <a:latin typeface="Arial" panose="020B0604020202020204" pitchFamily="34" charset="0"/>
                <a:cs typeface="Arial" panose="020B0604020202020204" pitchFamily="34" charset="0"/>
              </a:rPr>
              <a:t>Resolution: </a:t>
            </a:r>
            <a:r>
              <a:rPr lang="en-US" sz="1400" dirty="0">
                <a:latin typeface="Arial" panose="020B0604020202020204" pitchFamily="34" charset="0"/>
                <a:cs typeface="Arial" panose="020B0604020202020204" pitchFamily="34" charset="0"/>
              </a:rPr>
              <a:t>2011×1014 pixels</a:t>
            </a:r>
          </a:p>
          <a:p>
            <a:pPr marL="0" indent="0">
              <a:buNone/>
            </a:pPr>
            <a:endParaRPr lang="en-US" sz="1400" dirty="0">
              <a:latin typeface="Arial" panose="020B0604020202020204" pitchFamily="34" charset="0"/>
              <a:cs typeface="Arial" panose="020B0604020202020204" pitchFamily="34" charset="0"/>
            </a:endParaRPr>
          </a:p>
          <a:p>
            <a:pPr>
              <a:buFont typeface="Wingdings" pitchFamily="2" charset="2"/>
              <a:buChar char="Ø"/>
            </a:pPr>
            <a:r>
              <a:rPr lang="en-US" sz="1400" b="1" dirty="0">
                <a:latin typeface="Arial" panose="020B0604020202020204" pitchFamily="34" charset="0"/>
                <a:cs typeface="Arial" panose="020B0604020202020204" pitchFamily="34" charset="0"/>
              </a:rPr>
              <a:t>Annotation: </a:t>
            </a:r>
            <a:r>
              <a:rPr lang="en-US" sz="1400" dirty="0">
                <a:latin typeface="Arial" panose="020B0604020202020204" pitchFamily="34" charset="0"/>
                <a:cs typeface="Arial" panose="020B0604020202020204" pitchFamily="34" charset="0"/>
              </a:rPr>
              <a:t>The second release data was annotated by our team members while the first release was annotated by Sponsor.</a:t>
            </a:r>
          </a:p>
          <a:p>
            <a:pPr marL="0" indent="0">
              <a:buNone/>
            </a:pPr>
            <a:endParaRPr lang="en-US" sz="1400" dirty="0">
              <a:latin typeface="Arial" panose="020B0604020202020204" pitchFamily="34" charset="0"/>
              <a:cs typeface="Arial" panose="020B0604020202020204" pitchFamily="34" charset="0"/>
            </a:endParaRPr>
          </a:p>
          <a:p>
            <a:pPr>
              <a:buFont typeface="Wingdings" pitchFamily="2" charset="2"/>
              <a:buChar char="Ø"/>
            </a:pPr>
            <a:r>
              <a:rPr lang="en-US" sz="1400" b="1" dirty="0">
                <a:latin typeface="Arial" panose="020B0604020202020204" pitchFamily="34" charset="0"/>
                <a:cs typeface="Arial" panose="020B0604020202020204" pitchFamily="34" charset="0"/>
              </a:rPr>
              <a:t>Limits: 1. </a:t>
            </a:r>
            <a:r>
              <a:rPr lang="en-US" sz="1400" dirty="0">
                <a:latin typeface="Arial" panose="020B0604020202020204" pitchFamily="34" charset="0"/>
                <a:cs typeface="Arial" panose="020B0604020202020204" pitchFamily="34" charset="0"/>
              </a:rPr>
              <a:t>The amount of training and validation data is small for a deep learning model.</a:t>
            </a:r>
          </a:p>
          <a:p>
            <a:pPr marL="0" indent="0">
              <a:buNone/>
            </a:pPr>
            <a:endParaRPr lang="en-US" sz="1400" dirty="0">
              <a:latin typeface="Arial" panose="020B0604020202020204" pitchFamily="34" charset="0"/>
              <a:cs typeface="Arial" panose="020B0604020202020204" pitchFamily="34" charset="0"/>
            </a:endParaRPr>
          </a:p>
          <a:p>
            <a:pPr marL="0" indent="0">
              <a:buNone/>
            </a:pPr>
            <a:r>
              <a:rPr lang="en-US" sz="1400" dirty="0">
                <a:latin typeface="Arial" panose="020B0604020202020204" pitchFamily="34" charset="0"/>
                <a:cs typeface="Arial" panose="020B0604020202020204" pitchFamily="34" charset="0"/>
              </a:rPr>
              <a:t>	 2. The test data is fixed</a:t>
            </a:r>
          </a:p>
          <a:p>
            <a:pPr marL="0" indent="0">
              <a:buNone/>
            </a:pP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93631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Data</a:t>
            </a:r>
          </a:p>
        </p:txBody>
      </p:sp>
      <p:sp>
        <p:nvSpPr>
          <p:cNvPr id="23" name="TextBox 22">
            <a:extLst>
              <a:ext uri="{FF2B5EF4-FFF2-40B4-BE49-F238E27FC236}">
                <a16:creationId xmlns:a16="http://schemas.microsoft.com/office/drawing/2014/main" id="{70F2D72B-3A41-4249-BF2E-3F4824B8CC65}"/>
              </a:ext>
            </a:extLst>
          </p:cNvPr>
          <p:cNvSpPr txBox="1"/>
          <p:nvPr/>
        </p:nvSpPr>
        <p:spPr>
          <a:xfrm>
            <a:off x="436017" y="3962400"/>
            <a:ext cx="1672253" cy="369332"/>
          </a:xfrm>
          <a:prstGeom prst="rect">
            <a:avLst/>
          </a:prstGeom>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latin typeface="Times New Roman" panose="02020603050405020304" pitchFamily="18" charset="0"/>
                <a:cs typeface="Times New Roman" panose="02020603050405020304" pitchFamily="18" charset="0"/>
              </a:rPr>
              <a:t>The first release</a:t>
            </a:r>
          </a:p>
        </p:txBody>
      </p:sp>
      <p:sp>
        <p:nvSpPr>
          <p:cNvPr id="24" name="TextBox 23">
            <a:extLst>
              <a:ext uri="{FF2B5EF4-FFF2-40B4-BE49-F238E27FC236}">
                <a16:creationId xmlns:a16="http://schemas.microsoft.com/office/drawing/2014/main" id="{7DD8485E-7D85-A94B-A68A-71310A0FE1FC}"/>
              </a:ext>
            </a:extLst>
          </p:cNvPr>
          <p:cNvSpPr txBox="1"/>
          <p:nvPr/>
        </p:nvSpPr>
        <p:spPr>
          <a:xfrm>
            <a:off x="3318681" y="3957181"/>
            <a:ext cx="522322" cy="369332"/>
          </a:xfrm>
          <a:prstGeom prst="rect">
            <a:avLst/>
          </a:prstGeom>
          <a:noFill/>
          <a:ln>
            <a:solidFill>
              <a:schemeClr val="tx1"/>
            </a:solidFill>
          </a:ln>
        </p:spPr>
        <p:txBody>
          <a:bodyPr wrap="none" rtlCol="0">
            <a:spAutoFit/>
          </a:bodyPr>
          <a:lstStyle/>
          <a:p>
            <a:r>
              <a:rPr lang="en-US" altLang="zh-CN" dirty="0">
                <a:latin typeface="Times New Roman" panose="02020603050405020304" pitchFamily="18" charset="0"/>
                <a:cs typeface="Times New Roman" panose="02020603050405020304" pitchFamily="18" charset="0"/>
              </a:rPr>
              <a:t>211</a:t>
            </a:r>
            <a:endParaRPr lang="en-US"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BDFA5518-2F70-F241-9747-393A07C1BBA5}"/>
              </a:ext>
            </a:extLst>
          </p:cNvPr>
          <p:cNvSpPr txBox="1"/>
          <p:nvPr/>
        </p:nvSpPr>
        <p:spPr>
          <a:xfrm>
            <a:off x="5610952" y="3962400"/>
            <a:ext cx="415498" cy="369332"/>
          </a:xfrm>
          <a:prstGeom prst="rect">
            <a:avLst/>
          </a:prstGeom>
          <a:noFill/>
          <a:ln>
            <a:solidFill>
              <a:schemeClr val="tx1"/>
            </a:solidFill>
          </a:ln>
        </p:spPr>
        <p:txBody>
          <a:bodyPr wrap="none" rtlCol="0">
            <a:spAutoFit/>
          </a:bodyPr>
          <a:lstStyle/>
          <a:p>
            <a:r>
              <a:rPr lang="en-US" altLang="zh-CN" dirty="0">
                <a:latin typeface="Times New Roman" panose="02020603050405020304" pitchFamily="18" charset="0"/>
                <a:cs typeface="Times New Roman" panose="02020603050405020304" pitchFamily="18" charset="0"/>
              </a:rPr>
              <a:t>52</a:t>
            </a:r>
            <a:endParaRPr lang="en-US"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50947429-2759-FE4C-B79D-A177FFB649BA}"/>
              </a:ext>
            </a:extLst>
          </p:cNvPr>
          <p:cNvSpPr txBox="1"/>
          <p:nvPr/>
        </p:nvSpPr>
        <p:spPr>
          <a:xfrm>
            <a:off x="436017" y="4844534"/>
            <a:ext cx="1941557" cy="369332"/>
          </a:xfrm>
          <a:prstGeom prst="rect">
            <a:avLst/>
          </a:prstGeom>
          <a:noFill/>
          <a:ln>
            <a:solidFill>
              <a:schemeClr val="tx1"/>
            </a:solidFill>
          </a:ln>
        </p:spPr>
        <p:txBody>
          <a:bodyPr wrap="none" rtlCol="0">
            <a:spAutoFit/>
          </a:bodyPr>
          <a:lstStyle/>
          <a:p>
            <a:r>
              <a:rPr lang="en-US" dirty="0">
                <a:latin typeface="Times New Roman" panose="02020603050405020304" pitchFamily="18" charset="0"/>
                <a:cs typeface="Times New Roman" panose="02020603050405020304" pitchFamily="18" charset="0"/>
              </a:rPr>
              <a:t>The second release</a:t>
            </a:r>
          </a:p>
        </p:txBody>
      </p:sp>
      <p:sp>
        <p:nvSpPr>
          <p:cNvPr id="27" name="TextBox 26">
            <a:extLst>
              <a:ext uri="{FF2B5EF4-FFF2-40B4-BE49-F238E27FC236}">
                <a16:creationId xmlns:a16="http://schemas.microsoft.com/office/drawing/2014/main" id="{8D1F6FF9-19F1-6C4F-92E2-D5619D707A3A}"/>
              </a:ext>
            </a:extLst>
          </p:cNvPr>
          <p:cNvSpPr txBox="1"/>
          <p:nvPr/>
        </p:nvSpPr>
        <p:spPr>
          <a:xfrm>
            <a:off x="3306864" y="4864411"/>
            <a:ext cx="522322" cy="369332"/>
          </a:xfrm>
          <a:prstGeom prst="rect">
            <a:avLst/>
          </a:prstGeom>
          <a:noFill/>
          <a:ln>
            <a:solidFill>
              <a:schemeClr val="tx1"/>
            </a:solidFill>
          </a:ln>
        </p:spPr>
        <p:txBody>
          <a:bodyPr wrap="none" rtlCol="0">
            <a:spAutoFit/>
          </a:bodyPr>
          <a:lstStyle/>
          <a:p>
            <a:r>
              <a:rPr lang="en-US" altLang="zh-CN" dirty="0">
                <a:latin typeface="Times New Roman" panose="02020603050405020304" pitchFamily="18" charset="0"/>
                <a:cs typeface="Times New Roman" panose="02020603050405020304" pitchFamily="18" charset="0"/>
              </a:rPr>
              <a:t>112</a:t>
            </a:r>
            <a:endParaRPr lang="en-US"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CAD637EA-6D42-2441-BCFB-0210645C1E6D}"/>
              </a:ext>
            </a:extLst>
          </p:cNvPr>
          <p:cNvSpPr txBox="1"/>
          <p:nvPr/>
        </p:nvSpPr>
        <p:spPr>
          <a:xfrm>
            <a:off x="5610952" y="4844534"/>
            <a:ext cx="415498" cy="369332"/>
          </a:xfrm>
          <a:prstGeom prst="rect">
            <a:avLst/>
          </a:prstGeom>
          <a:noFill/>
          <a:ln>
            <a:solidFill>
              <a:schemeClr val="tx1"/>
            </a:solidFill>
          </a:ln>
        </p:spPr>
        <p:txBody>
          <a:bodyPr wrap="none" rtlCol="0">
            <a:spAutoFit/>
          </a:bodyPr>
          <a:lstStyle/>
          <a:p>
            <a:r>
              <a:rPr lang="en-US" altLang="zh-CN" dirty="0">
                <a:latin typeface="Times New Roman" panose="02020603050405020304" pitchFamily="18" charset="0"/>
                <a:cs typeface="Times New Roman" panose="02020603050405020304" pitchFamily="18" charset="0"/>
              </a:rPr>
              <a:t>28</a:t>
            </a:r>
            <a:endParaRPr lang="en-US" dirty="0">
              <a:latin typeface="Times New Roman" panose="02020603050405020304" pitchFamily="18" charset="0"/>
              <a:cs typeface="Times New Roman" panose="02020603050405020304" pitchFamily="18" charset="0"/>
            </a:endParaRPr>
          </a:p>
        </p:txBody>
      </p:sp>
      <p:grpSp>
        <p:nvGrpSpPr>
          <p:cNvPr id="29" name="组合 130">
            <a:extLst>
              <a:ext uri="{FF2B5EF4-FFF2-40B4-BE49-F238E27FC236}">
                <a16:creationId xmlns:a16="http://schemas.microsoft.com/office/drawing/2014/main" id="{15147403-C4BD-DD44-B7DB-69711B024458}"/>
              </a:ext>
            </a:extLst>
          </p:cNvPr>
          <p:cNvGrpSpPr/>
          <p:nvPr/>
        </p:nvGrpSpPr>
        <p:grpSpPr>
          <a:xfrm>
            <a:off x="3089879" y="1853793"/>
            <a:ext cx="1223559" cy="1380824"/>
            <a:chOff x="8990096" y="121166"/>
            <a:chExt cx="1223559" cy="1380824"/>
          </a:xfrm>
        </p:grpSpPr>
        <p:sp>
          <p:nvSpPr>
            <p:cNvPr id="30" name="流程图: 磁盘 131">
              <a:extLst>
                <a:ext uri="{FF2B5EF4-FFF2-40B4-BE49-F238E27FC236}">
                  <a16:creationId xmlns:a16="http://schemas.microsoft.com/office/drawing/2014/main" id="{4946706F-73B3-8946-9DD8-2CC8ABE4831D}"/>
                </a:ext>
              </a:extLst>
            </p:cNvPr>
            <p:cNvSpPr/>
            <p:nvPr/>
          </p:nvSpPr>
          <p:spPr>
            <a:xfrm>
              <a:off x="8990096" y="121166"/>
              <a:ext cx="1223559" cy="1380824"/>
            </a:xfrm>
            <a:prstGeom prst="flowChartMagneticDisk">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Training</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椭圆 132">
              <a:extLst>
                <a:ext uri="{FF2B5EF4-FFF2-40B4-BE49-F238E27FC236}">
                  <a16:creationId xmlns:a16="http://schemas.microsoft.com/office/drawing/2014/main" id="{4C6E19CD-A7F2-9946-98B6-C571394F5DDC}"/>
                </a:ext>
              </a:extLst>
            </p:cNvPr>
            <p:cNvSpPr/>
            <p:nvPr/>
          </p:nvSpPr>
          <p:spPr>
            <a:xfrm>
              <a:off x="9224614" y="212382"/>
              <a:ext cx="758082" cy="262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2" name="图片 85">
            <a:extLst>
              <a:ext uri="{FF2B5EF4-FFF2-40B4-BE49-F238E27FC236}">
                <a16:creationId xmlns:a16="http://schemas.microsoft.com/office/drawing/2014/main" id="{FF94EB8D-0AB0-EB40-87D6-D5DB66CF8A3A}"/>
              </a:ext>
            </a:extLst>
          </p:cNvPr>
          <p:cNvPicPr>
            <a:picLocks noChangeAspect="1"/>
          </p:cNvPicPr>
          <p:nvPr/>
        </p:nvPicPr>
        <p:blipFill>
          <a:blip r:embed="rId3"/>
          <a:stretch>
            <a:fillRect/>
          </a:stretch>
        </p:blipFill>
        <p:spPr>
          <a:xfrm>
            <a:off x="372803" y="2571750"/>
            <a:ext cx="1724025" cy="857250"/>
          </a:xfrm>
          <a:prstGeom prst="rect">
            <a:avLst/>
          </a:prstGeom>
        </p:spPr>
      </p:pic>
      <p:sp>
        <p:nvSpPr>
          <p:cNvPr id="33" name="椭圆形标注 86">
            <a:extLst>
              <a:ext uri="{FF2B5EF4-FFF2-40B4-BE49-F238E27FC236}">
                <a16:creationId xmlns:a16="http://schemas.microsoft.com/office/drawing/2014/main" id="{C830D79E-138E-BB46-A10B-B83E9AE1AFCB}"/>
              </a:ext>
            </a:extLst>
          </p:cNvPr>
          <p:cNvSpPr/>
          <p:nvPr/>
        </p:nvSpPr>
        <p:spPr>
          <a:xfrm>
            <a:off x="82811" y="1769852"/>
            <a:ext cx="1073726" cy="897493"/>
          </a:xfrm>
          <a:prstGeom prst="wedgeEllipseCallout">
            <a:avLst>
              <a:gd name="adj1" fmla="val 57523"/>
              <a:gd name="adj2" fmla="val 57714"/>
            </a:avLst>
          </a:prstGeom>
          <a:solidFill>
            <a:schemeClr val="bg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形标注 87">
            <a:extLst>
              <a:ext uri="{FF2B5EF4-FFF2-40B4-BE49-F238E27FC236}">
                <a16:creationId xmlns:a16="http://schemas.microsoft.com/office/drawing/2014/main" id="{1CE1CF33-DF4C-4D43-B5FC-07AD930E3A63}"/>
              </a:ext>
            </a:extLst>
          </p:cNvPr>
          <p:cNvSpPr/>
          <p:nvPr/>
        </p:nvSpPr>
        <p:spPr>
          <a:xfrm>
            <a:off x="1234816" y="1664624"/>
            <a:ext cx="955963" cy="685801"/>
          </a:xfrm>
          <a:prstGeom prst="wedgeEllipseCallout">
            <a:avLst>
              <a:gd name="adj1" fmla="val 10345"/>
              <a:gd name="adj2" fmla="val 105120"/>
            </a:avLst>
          </a:prstGeom>
          <a:solidFill>
            <a:schemeClr val="bg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Picture 14" descr="https://timgsa.baidu.com/timg?image&amp;quality=80&amp;size=b9999_10000&amp;sec=1594977575099&amp;di=eac274a5919a0304c28eae32bae4e352&amp;imgtype=0&amp;src=http%3A%2F%2Fi0.bbs.fd.zol-img.com.cn%2Ft_s800x5000%2Fg4%2FM04%2F00%2F04%2FCg-4zFT6qOyIajBAAABMgJCaCloAAWPdAMdu6wAAEyY186.jpg">
            <a:extLst>
              <a:ext uri="{FF2B5EF4-FFF2-40B4-BE49-F238E27FC236}">
                <a16:creationId xmlns:a16="http://schemas.microsoft.com/office/drawing/2014/main" id="{C60669A1-4D15-A54C-9C3E-DB695CD58C5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4271" t="13851" r="18463" b="8621"/>
          <a:stretch/>
        </p:blipFill>
        <p:spPr bwMode="auto">
          <a:xfrm>
            <a:off x="251980" y="1925080"/>
            <a:ext cx="746988"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图片 91">
            <a:extLst>
              <a:ext uri="{FF2B5EF4-FFF2-40B4-BE49-F238E27FC236}">
                <a16:creationId xmlns:a16="http://schemas.microsoft.com/office/drawing/2014/main" id="{CCF52777-6A37-C149-97C9-89160A2527E5}"/>
              </a:ext>
            </a:extLst>
          </p:cNvPr>
          <p:cNvPicPr>
            <a:picLocks noChangeAspect="1"/>
          </p:cNvPicPr>
          <p:nvPr/>
        </p:nvPicPr>
        <p:blipFill>
          <a:blip r:embed="rId5"/>
          <a:stretch>
            <a:fillRect/>
          </a:stretch>
        </p:blipFill>
        <p:spPr>
          <a:xfrm rot="5400000" flipH="1">
            <a:off x="1476315" y="1786597"/>
            <a:ext cx="472963" cy="457456"/>
          </a:xfrm>
          <a:prstGeom prst="rect">
            <a:avLst/>
          </a:prstGeom>
        </p:spPr>
      </p:pic>
      <p:grpSp>
        <p:nvGrpSpPr>
          <p:cNvPr id="37" name="组合 130">
            <a:extLst>
              <a:ext uri="{FF2B5EF4-FFF2-40B4-BE49-F238E27FC236}">
                <a16:creationId xmlns:a16="http://schemas.microsoft.com/office/drawing/2014/main" id="{DD70E80C-E5F7-1749-859B-5F62DE93AAD0}"/>
              </a:ext>
            </a:extLst>
          </p:cNvPr>
          <p:cNvGrpSpPr/>
          <p:nvPr/>
        </p:nvGrpSpPr>
        <p:grpSpPr>
          <a:xfrm>
            <a:off x="5025922" y="1878845"/>
            <a:ext cx="1353969" cy="1380824"/>
            <a:chOff x="8990095" y="121166"/>
            <a:chExt cx="1353969" cy="1380824"/>
          </a:xfrm>
        </p:grpSpPr>
        <p:sp>
          <p:nvSpPr>
            <p:cNvPr id="38" name="流程图: 磁盘 131">
              <a:extLst>
                <a:ext uri="{FF2B5EF4-FFF2-40B4-BE49-F238E27FC236}">
                  <a16:creationId xmlns:a16="http://schemas.microsoft.com/office/drawing/2014/main" id="{A7C24050-25AF-1D4E-ADC6-6393BB443ACB}"/>
                </a:ext>
              </a:extLst>
            </p:cNvPr>
            <p:cNvSpPr/>
            <p:nvPr/>
          </p:nvSpPr>
          <p:spPr>
            <a:xfrm>
              <a:off x="8990095" y="121166"/>
              <a:ext cx="1353969" cy="1380824"/>
            </a:xfrm>
            <a:prstGeom prst="flowChartMagneticDisk">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Validation</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椭圆 132">
              <a:extLst>
                <a:ext uri="{FF2B5EF4-FFF2-40B4-BE49-F238E27FC236}">
                  <a16:creationId xmlns:a16="http://schemas.microsoft.com/office/drawing/2014/main" id="{304FFF7D-72AF-E24A-B304-830046066814}"/>
                </a:ext>
              </a:extLst>
            </p:cNvPr>
            <p:cNvSpPr/>
            <p:nvPr/>
          </p:nvSpPr>
          <p:spPr>
            <a:xfrm>
              <a:off x="9298173" y="212382"/>
              <a:ext cx="758082" cy="262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130">
            <a:extLst>
              <a:ext uri="{FF2B5EF4-FFF2-40B4-BE49-F238E27FC236}">
                <a16:creationId xmlns:a16="http://schemas.microsoft.com/office/drawing/2014/main" id="{88190261-F8E5-9740-B948-2210FBED8679}"/>
              </a:ext>
            </a:extLst>
          </p:cNvPr>
          <p:cNvGrpSpPr/>
          <p:nvPr/>
        </p:nvGrpSpPr>
        <p:grpSpPr>
          <a:xfrm>
            <a:off x="7240766" y="1830785"/>
            <a:ext cx="1353969" cy="1380824"/>
            <a:chOff x="8990095" y="121166"/>
            <a:chExt cx="1353969" cy="1380824"/>
          </a:xfrm>
        </p:grpSpPr>
        <p:sp>
          <p:nvSpPr>
            <p:cNvPr id="41" name="流程图: 磁盘 131">
              <a:extLst>
                <a:ext uri="{FF2B5EF4-FFF2-40B4-BE49-F238E27FC236}">
                  <a16:creationId xmlns:a16="http://schemas.microsoft.com/office/drawing/2014/main" id="{75B7F1BE-8F64-7945-AC38-D9736C3594C8}"/>
                </a:ext>
              </a:extLst>
            </p:cNvPr>
            <p:cNvSpPr/>
            <p:nvPr/>
          </p:nvSpPr>
          <p:spPr>
            <a:xfrm>
              <a:off x="8990095" y="121166"/>
              <a:ext cx="1353969" cy="1380824"/>
            </a:xfrm>
            <a:prstGeom prst="flowChartMagneticDisk">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Testing</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椭圆 132">
              <a:extLst>
                <a:ext uri="{FF2B5EF4-FFF2-40B4-BE49-F238E27FC236}">
                  <a16:creationId xmlns:a16="http://schemas.microsoft.com/office/drawing/2014/main" id="{7AFEB4DB-5B52-1940-AB69-3EA029C02B1E}"/>
                </a:ext>
              </a:extLst>
            </p:cNvPr>
            <p:cNvSpPr/>
            <p:nvPr/>
          </p:nvSpPr>
          <p:spPr>
            <a:xfrm>
              <a:off x="9293129" y="212382"/>
              <a:ext cx="758082" cy="262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TextBox 42">
            <a:extLst>
              <a:ext uri="{FF2B5EF4-FFF2-40B4-BE49-F238E27FC236}">
                <a16:creationId xmlns:a16="http://schemas.microsoft.com/office/drawing/2014/main" id="{7CE2CBA4-2BC0-C847-9731-E68D9737BFD7}"/>
              </a:ext>
            </a:extLst>
          </p:cNvPr>
          <p:cNvSpPr txBox="1"/>
          <p:nvPr/>
        </p:nvSpPr>
        <p:spPr>
          <a:xfrm>
            <a:off x="436017" y="5671667"/>
            <a:ext cx="1736373" cy="369332"/>
          </a:xfrm>
          <a:prstGeom prst="rect">
            <a:avLst/>
          </a:prstGeom>
          <a:noFill/>
          <a:ln>
            <a:solidFill>
              <a:schemeClr val="tx1"/>
            </a:solidFill>
          </a:ln>
        </p:spPr>
        <p:txBody>
          <a:bodyPr wrap="none" rtlCol="0">
            <a:spAutoFit/>
          </a:bodyPr>
          <a:lstStyle/>
          <a:p>
            <a:r>
              <a:rPr lang="en-US" dirty="0">
                <a:latin typeface="Times New Roman" panose="02020603050405020304" pitchFamily="18" charset="0"/>
                <a:cs typeface="Times New Roman" panose="02020603050405020304" pitchFamily="18" charset="0"/>
              </a:rPr>
              <a:t>The third release</a:t>
            </a:r>
          </a:p>
        </p:txBody>
      </p:sp>
      <p:sp>
        <p:nvSpPr>
          <p:cNvPr id="44" name="TextBox 43">
            <a:extLst>
              <a:ext uri="{FF2B5EF4-FFF2-40B4-BE49-F238E27FC236}">
                <a16:creationId xmlns:a16="http://schemas.microsoft.com/office/drawing/2014/main" id="{CB1F97A5-5B10-1A43-9A05-3416FF1E4064}"/>
              </a:ext>
            </a:extLst>
          </p:cNvPr>
          <p:cNvSpPr txBox="1"/>
          <p:nvPr/>
        </p:nvSpPr>
        <p:spPr>
          <a:xfrm>
            <a:off x="7710001" y="5671667"/>
            <a:ext cx="415498" cy="369332"/>
          </a:xfrm>
          <a:prstGeom prst="rect">
            <a:avLst/>
          </a:prstGeom>
          <a:noFill/>
          <a:ln>
            <a:solidFill>
              <a:schemeClr val="tx1"/>
            </a:solidFill>
          </a:ln>
        </p:spPr>
        <p:txBody>
          <a:bodyPr wrap="none" rtlCol="0">
            <a:spAutoFit/>
          </a:bodyPr>
          <a:lstStyle/>
          <a:p>
            <a:r>
              <a:rPr lang="en-US" altLang="zh-CN" dirty="0">
                <a:latin typeface="Times New Roman" panose="02020603050405020304" pitchFamily="18" charset="0"/>
                <a:cs typeface="Times New Roman" panose="02020603050405020304" pitchFamily="18" charset="0"/>
              </a:rPr>
              <a:t>23</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6551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784973" y="4572000"/>
            <a:ext cx="7269261" cy="1627323"/>
          </a:xfrm>
          <a:noFill/>
          <a:ln>
            <a:solidFill>
              <a:schemeClr val="tx1"/>
            </a:solidFill>
          </a:ln>
        </p:spPr>
        <p:txBody>
          <a:bodyPr>
            <a:normAutofit/>
          </a:bodyPr>
          <a:lstStyle/>
          <a:p>
            <a:pPr marL="0" indent="0">
              <a:buNone/>
            </a:pPr>
            <a:r>
              <a:rPr lang="en-US" sz="1600" dirty="0">
                <a:latin typeface="Times New Roman" panose="02020603050405020304" pitchFamily="18" charset="0"/>
                <a:cs typeface="Times New Roman" panose="02020603050405020304" pitchFamily="18" charset="0"/>
              </a:rPr>
              <a:t>The overall procedure</a:t>
            </a: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The goal is to train the pavement distress detection model Yolov5, allowing it to learn the features of pavement distresses, and target the objects in top-down view images.  Thus, in this work, what we contributes is in the amount of images</a:t>
            </a:r>
          </a:p>
        </p:txBody>
      </p:sp>
      <p:sp>
        <p:nvSpPr>
          <p:cNvPr id="27" name="圆角矩形 82">
            <a:extLst>
              <a:ext uri="{FF2B5EF4-FFF2-40B4-BE49-F238E27FC236}">
                <a16:creationId xmlns:a16="http://schemas.microsoft.com/office/drawing/2014/main" id="{3BE1D3FC-6DA2-46DC-86F6-47A56FEDD7C1}"/>
              </a:ext>
            </a:extLst>
          </p:cNvPr>
          <p:cNvSpPr/>
          <p:nvPr/>
        </p:nvSpPr>
        <p:spPr>
          <a:xfrm>
            <a:off x="771737" y="1751443"/>
            <a:ext cx="7275879" cy="2591957"/>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grpSp>
        <p:nvGrpSpPr>
          <p:cNvPr id="4" name="Group 3">
            <a:extLst>
              <a:ext uri="{FF2B5EF4-FFF2-40B4-BE49-F238E27FC236}">
                <a16:creationId xmlns:a16="http://schemas.microsoft.com/office/drawing/2014/main" id="{6EB24FB1-76F7-4B2F-A153-E26FC568D24F}"/>
              </a:ext>
            </a:extLst>
          </p:cNvPr>
          <p:cNvGrpSpPr/>
          <p:nvPr/>
        </p:nvGrpSpPr>
        <p:grpSpPr>
          <a:xfrm>
            <a:off x="1256769" y="1854620"/>
            <a:ext cx="6325667" cy="2385601"/>
            <a:chOff x="1567626" y="908720"/>
            <a:chExt cx="6325667" cy="2385601"/>
          </a:xfrm>
        </p:grpSpPr>
        <p:sp>
          <p:nvSpPr>
            <p:cNvPr id="28" name="TextBox 27">
              <a:extLst>
                <a:ext uri="{FF2B5EF4-FFF2-40B4-BE49-F238E27FC236}">
                  <a16:creationId xmlns:a16="http://schemas.microsoft.com/office/drawing/2014/main" id="{011FCC61-E481-4F1A-B6F2-BC8F9EDA7DAD}"/>
                </a:ext>
              </a:extLst>
            </p:cNvPr>
            <p:cNvSpPr txBox="1"/>
            <p:nvPr/>
          </p:nvSpPr>
          <p:spPr>
            <a:xfrm>
              <a:off x="1567626" y="2178751"/>
              <a:ext cx="648072" cy="307777"/>
            </a:xfrm>
            <a:prstGeom prst="rect">
              <a:avLst/>
            </a:prstGeom>
            <a:noFill/>
            <a:ln w="19050">
              <a:solidFill>
                <a:schemeClr val="tx1"/>
              </a:solidFill>
            </a:ln>
          </p:spPr>
          <p:txBody>
            <a:bodyPr wrap="square" rtlCol="0">
              <a:spAutoFit/>
            </a:bodyPr>
            <a:lstStyle/>
            <a:p>
              <a:pPr algn="ctr"/>
              <a:r>
                <a:rPr lang="en-US" sz="1400" b="1" dirty="0">
                  <a:solidFill>
                    <a:srgbClr val="FF0000"/>
                  </a:solidFill>
                  <a:latin typeface="Times New Roman" panose="02020603050405020304" pitchFamily="18" charset="0"/>
                  <a:cs typeface="Times New Roman" panose="02020603050405020304" pitchFamily="18" charset="0"/>
                </a:rPr>
                <a:t>GAN</a:t>
              </a:r>
            </a:p>
          </p:txBody>
        </p:sp>
        <p:sp>
          <p:nvSpPr>
            <p:cNvPr id="29" name="TextBox 28">
              <a:extLst>
                <a:ext uri="{FF2B5EF4-FFF2-40B4-BE49-F238E27FC236}">
                  <a16:creationId xmlns:a16="http://schemas.microsoft.com/office/drawing/2014/main" id="{3438B986-2299-4B3E-BA17-C7BB4D783C10}"/>
                </a:ext>
              </a:extLst>
            </p:cNvPr>
            <p:cNvSpPr txBox="1"/>
            <p:nvPr/>
          </p:nvSpPr>
          <p:spPr>
            <a:xfrm>
              <a:off x="5711010" y="2034105"/>
              <a:ext cx="884947"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Yolov5</a:t>
              </a:r>
            </a:p>
          </p:txBody>
        </p:sp>
        <p:sp>
          <p:nvSpPr>
            <p:cNvPr id="30" name="TextBox 29">
              <a:extLst>
                <a:ext uri="{FF2B5EF4-FFF2-40B4-BE49-F238E27FC236}">
                  <a16:creationId xmlns:a16="http://schemas.microsoft.com/office/drawing/2014/main" id="{07EF8400-031A-4C46-AA2A-33B84A9A0476}"/>
                </a:ext>
              </a:extLst>
            </p:cNvPr>
            <p:cNvSpPr txBox="1"/>
            <p:nvPr/>
          </p:nvSpPr>
          <p:spPr>
            <a:xfrm>
              <a:off x="4263117" y="1772816"/>
              <a:ext cx="1027921"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Training</a:t>
              </a:r>
            </a:p>
          </p:txBody>
        </p:sp>
        <p:sp>
          <p:nvSpPr>
            <p:cNvPr id="31" name="TextBox 30">
              <a:extLst>
                <a:ext uri="{FF2B5EF4-FFF2-40B4-BE49-F238E27FC236}">
                  <a16:creationId xmlns:a16="http://schemas.microsoft.com/office/drawing/2014/main" id="{276788AD-94B9-48E2-9ED9-DAAC4B7198B4}"/>
                </a:ext>
              </a:extLst>
            </p:cNvPr>
            <p:cNvSpPr txBox="1"/>
            <p:nvPr/>
          </p:nvSpPr>
          <p:spPr>
            <a:xfrm>
              <a:off x="4270700" y="2304653"/>
              <a:ext cx="1027921"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Validation</a:t>
              </a:r>
            </a:p>
          </p:txBody>
        </p:sp>
        <p:sp>
          <p:nvSpPr>
            <p:cNvPr id="32" name="TextBox 31">
              <a:extLst>
                <a:ext uri="{FF2B5EF4-FFF2-40B4-BE49-F238E27FC236}">
                  <a16:creationId xmlns:a16="http://schemas.microsoft.com/office/drawing/2014/main" id="{C1BA34B9-6683-4D8A-910C-A2F2FB884BAC}"/>
                </a:ext>
              </a:extLst>
            </p:cNvPr>
            <p:cNvSpPr txBox="1"/>
            <p:nvPr/>
          </p:nvSpPr>
          <p:spPr>
            <a:xfrm>
              <a:off x="1691680" y="908720"/>
              <a:ext cx="1640238"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Pavement images</a:t>
              </a:r>
            </a:p>
          </p:txBody>
        </p:sp>
        <p:sp>
          <p:nvSpPr>
            <p:cNvPr id="33" name="TextBox 32">
              <a:extLst>
                <a:ext uri="{FF2B5EF4-FFF2-40B4-BE49-F238E27FC236}">
                  <a16:creationId xmlns:a16="http://schemas.microsoft.com/office/drawing/2014/main" id="{A3B91C35-556A-417B-A493-594F096C968D}"/>
                </a:ext>
              </a:extLst>
            </p:cNvPr>
            <p:cNvSpPr txBox="1"/>
            <p:nvPr/>
          </p:nvSpPr>
          <p:spPr>
            <a:xfrm>
              <a:off x="2590799" y="2184239"/>
              <a:ext cx="1078350" cy="307777"/>
            </a:xfrm>
            <a:prstGeom prst="rect">
              <a:avLst/>
            </a:prstGeom>
            <a:noFill/>
            <a:ln w="19050">
              <a:solidFill>
                <a:schemeClr val="tx1"/>
              </a:solidFill>
            </a:ln>
          </p:spPr>
          <p:txBody>
            <a:bodyPr wrap="square" rtlCol="0">
              <a:spAutoFit/>
            </a:bodyPr>
            <a:lstStyle/>
            <a:p>
              <a:pPr algn="ctr"/>
              <a:r>
                <a:rPr lang="en-US" sz="1400" b="1" dirty="0">
                  <a:solidFill>
                    <a:srgbClr val="FF0000"/>
                  </a:solidFill>
                  <a:latin typeface="Times New Roman" panose="02020603050405020304" pitchFamily="18" charset="0"/>
                  <a:cs typeface="Times New Roman" panose="02020603050405020304" pitchFamily="18" charset="0"/>
                </a:rPr>
                <a:t>Annotation</a:t>
              </a:r>
            </a:p>
          </p:txBody>
        </p:sp>
        <p:cxnSp>
          <p:nvCxnSpPr>
            <p:cNvPr id="34" name="Elbow Connector 30">
              <a:extLst>
                <a:ext uri="{FF2B5EF4-FFF2-40B4-BE49-F238E27FC236}">
                  <a16:creationId xmlns:a16="http://schemas.microsoft.com/office/drawing/2014/main" id="{CE08FA2F-4711-488F-9B8B-929AC1D8E293}"/>
                </a:ext>
              </a:extLst>
            </p:cNvPr>
            <p:cNvCxnSpPr>
              <a:cxnSpLocks/>
              <a:stCxn id="33" idx="3"/>
              <a:endCxn id="31" idx="1"/>
            </p:cNvCxnSpPr>
            <p:nvPr/>
          </p:nvCxnSpPr>
          <p:spPr>
            <a:xfrm>
              <a:off x="3669149" y="2338128"/>
              <a:ext cx="601551" cy="120414"/>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2">
              <a:extLst>
                <a:ext uri="{FF2B5EF4-FFF2-40B4-BE49-F238E27FC236}">
                  <a16:creationId xmlns:a16="http://schemas.microsoft.com/office/drawing/2014/main" id="{7ABBBCCE-1842-4279-A850-86D5FC32BC7F}"/>
                </a:ext>
              </a:extLst>
            </p:cNvPr>
            <p:cNvCxnSpPr>
              <a:cxnSpLocks/>
              <a:stCxn id="33" idx="3"/>
              <a:endCxn id="30" idx="1"/>
            </p:cNvCxnSpPr>
            <p:nvPr/>
          </p:nvCxnSpPr>
          <p:spPr>
            <a:xfrm flipV="1">
              <a:off x="3669149" y="1926705"/>
              <a:ext cx="593968" cy="41142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21861D6-5CBF-4B5B-B2FC-96B9F0DEC950}"/>
                </a:ext>
              </a:extLst>
            </p:cNvPr>
            <p:cNvCxnSpPr>
              <a:cxnSpLocks/>
              <a:stCxn id="28" idx="3"/>
              <a:endCxn id="33" idx="1"/>
            </p:cNvCxnSpPr>
            <p:nvPr/>
          </p:nvCxnSpPr>
          <p:spPr>
            <a:xfrm>
              <a:off x="2215698" y="2332640"/>
              <a:ext cx="375101" cy="54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2A539C9-DF38-4447-ACDB-6078CB6319FF}"/>
                </a:ext>
              </a:extLst>
            </p:cNvPr>
            <p:cNvSpPr txBox="1"/>
            <p:nvPr/>
          </p:nvSpPr>
          <p:spPr>
            <a:xfrm>
              <a:off x="7008346" y="2034272"/>
              <a:ext cx="884947"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Testing</a:t>
              </a:r>
            </a:p>
          </p:txBody>
        </p:sp>
        <p:cxnSp>
          <p:nvCxnSpPr>
            <p:cNvPr id="38" name="Elbow Connector 39">
              <a:extLst>
                <a:ext uri="{FF2B5EF4-FFF2-40B4-BE49-F238E27FC236}">
                  <a16:creationId xmlns:a16="http://schemas.microsoft.com/office/drawing/2014/main" id="{E7DD4BC6-EAAB-49C3-9FC6-EEF8BD36A578}"/>
                </a:ext>
              </a:extLst>
            </p:cNvPr>
            <p:cNvCxnSpPr>
              <a:cxnSpLocks/>
              <a:stCxn id="30" idx="3"/>
              <a:endCxn id="29" idx="1"/>
            </p:cNvCxnSpPr>
            <p:nvPr/>
          </p:nvCxnSpPr>
          <p:spPr>
            <a:xfrm>
              <a:off x="5291038" y="1926705"/>
              <a:ext cx="419972" cy="26128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41">
              <a:extLst>
                <a:ext uri="{FF2B5EF4-FFF2-40B4-BE49-F238E27FC236}">
                  <a16:creationId xmlns:a16="http://schemas.microsoft.com/office/drawing/2014/main" id="{DAAC7733-2599-4FD0-8D94-4280DDBFA9E3}"/>
                </a:ext>
              </a:extLst>
            </p:cNvPr>
            <p:cNvCxnSpPr>
              <a:cxnSpLocks/>
              <a:stCxn id="31" idx="3"/>
              <a:endCxn id="29" idx="1"/>
            </p:cNvCxnSpPr>
            <p:nvPr/>
          </p:nvCxnSpPr>
          <p:spPr>
            <a:xfrm flipV="1">
              <a:off x="5298621" y="2187994"/>
              <a:ext cx="412389" cy="27054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44B036A-DE55-435D-BA05-A8F915225096}"/>
                </a:ext>
              </a:extLst>
            </p:cNvPr>
            <p:cNvCxnSpPr>
              <a:stCxn id="29" idx="3"/>
              <a:endCxn id="37" idx="1"/>
            </p:cNvCxnSpPr>
            <p:nvPr/>
          </p:nvCxnSpPr>
          <p:spPr>
            <a:xfrm>
              <a:off x="6595957" y="2187994"/>
              <a:ext cx="412389" cy="1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400B37A-7F0F-4B46-A55E-3F53467BF31B}"/>
                </a:ext>
              </a:extLst>
            </p:cNvPr>
            <p:cNvSpPr txBox="1"/>
            <p:nvPr/>
          </p:nvSpPr>
          <p:spPr>
            <a:xfrm>
              <a:off x="1895530" y="1465039"/>
              <a:ext cx="1232537" cy="307777"/>
            </a:xfrm>
            <a:prstGeom prst="rect">
              <a:avLst/>
            </a:prstGeom>
            <a:noFill/>
            <a:ln w="19050">
              <a:solidFill>
                <a:schemeClr val="tx1"/>
              </a:solidFill>
            </a:ln>
          </p:spPr>
          <p:txBody>
            <a:bodyPr wrap="square" rtlCol="0">
              <a:spAutoFit/>
            </a:bodyPr>
            <a:lstStyle/>
            <a:p>
              <a:pPr algn="ctr"/>
              <a:r>
                <a:rPr lang="en-US" sz="1400" b="1" dirty="0">
                  <a:solidFill>
                    <a:srgbClr val="FF0000"/>
                  </a:solidFill>
                  <a:latin typeface="Times New Roman" panose="02020603050405020304" pitchFamily="18" charset="0"/>
                  <a:cs typeface="Times New Roman" panose="02020603050405020304" pitchFamily="18" charset="0"/>
                </a:rPr>
                <a:t>Preprocess</a:t>
              </a:r>
            </a:p>
          </p:txBody>
        </p:sp>
        <p:cxnSp>
          <p:nvCxnSpPr>
            <p:cNvPr id="42" name="Connector: Elbow 41">
              <a:extLst>
                <a:ext uri="{FF2B5EF4-FFF2-40B4-BE49-F238E27FC236}">
                  <a16:creationId xmlns:a16="http://schemas.microsoft.com/office/drawing/2014/main" id="{0D08A0CE-C029-47F6-9ED6-A4A44C544948}"/>
                </a:ext>
              </a:extLst>
            </p:cNvPr>
            <p:cNvCxnSpPr>
              <a:stCxn id="41" idx="2"/>
              <a:endCxn id="28" idx="0"/>
            </p:cNvCxnSpPr>
            <p:nvPr/>
          </p:nvCxnSpPr>
          <p:spPr>
            <a:xfrm rot="5400000">
              <a:off x="1998764" y="1665715"/>
              <a:ext cx="405935" cy="62013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3" name="Connector: Elbow 42">
              <a:extLst>
                <a:ext uri="{FF2B5EF4-FFF2-40B4-BE49-F238E27FC236}">
                  <a16:creationId xmlns:a16="http://schemas.microsoft.com/office/drawing/2014/main" id="{2E8FE694-270B-4E20-8689-CEBA3D7A3C69}"/>
                </a:ext>
              </a:extLst>
            </p:cNvPr>
            <p:cNvCxnSpPr>
              <a:stCxn id="41" idx="2"/>
              <a:endCxn id="33" idx="0"/>
            </p:cNvCxnSpPr>
            <p:nvPr/>
          </p:nvCxnSpPr>
          <p:spPr>
            <a:xfrm rot="16200000" flipH="1">
              <a:off x="2615175" y="1669439"/>
              <a:ext cx="411423" cy="61817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3FD0638A-5D33-403A-BB5C-A255A6D4B3D7}"/>
                </a:ext>
              </a:extLst>
            </p:cNvPr>
            <p:cNvCxnSpPr>
              <a:stCxn id="32" idx="2"/>
              <a:endCxn id="41" idx="0"/>
            </p:cNvCxnSpPr>
            <p:nvPr/>
          </p:nvCxnSpPr>
          <p:spPr>
            <a:xfrm>
              <a:off x="2511799" y="1216497"/>
              <a:ext cx="0" cy="2485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4E0179DB-F2AC-486B-B84E-DD100912551A}"/>
                </a:ext>
              </a:extLst>
            </p:cNvPr>
            <p:cNvSpPr txBox="1"/>
            <p:nvPr/>
          </p:nvSpPr>
          <p:spPr>
            <a:xfrm>
              <a:off x="2051624" y="2986544"/>
              <a:ext cx="1078350"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Organizer </a:t>
              </a:r>
            </a:p>
          </p:txBody>
        </p:sp>
        <p:sp>
          <p:nvSpPr>
            <p:cNvPr id="46" name="TextBox 45">
              <a:extLst>
                <a:ext uri="{FF2B5EF4-FFF2-40B4-BE49-F238E27FC236}">
                  <a16:creationId xmlns:a16="http://schemas.microsoft.com/office/drawing/2014/main" id="{D6402B5F-397B-48A3-83F3-52903BFB7893}"/>
                </a:ext>
              </a:extLst>
            </p:cNvPr>
            <p:cNvSpPr txBox="1"/>
            <p:nvPr/>
          </p:nvSpPr>
          <p:spPr>
            <a:xfrm>
              <a:off x="3426958" y="2986544"/>
              <a:ext cx="843742"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Team</a:t>
              </a:r>
            </a:p>
          </p:txBody>
        </p:sp>
        <p:cxnSp>
          <p:nvCxnSpPr>
            <p:cNvPr id="47" name="Connector: Elbow 46">
              <a:extLst>
                <a:ext uri="{FF2B5EF4-FFF2-40B4-BE49-F238E27FC236}">
                  <a16:creationId xmlns:a16="http://schemas.microsoft.com/office/drawing/2014/main" id="{79EA5B7C-36EE-431A-B346-E94CE4BB6988}"/>
                </a:ext>
              </a:extLst>
            </p:cNvPr>
            <p:cNvCxnSpPr>
              <a:stCxn id="45" idx="0"/>
              <a:endCxn id="33" idx="2"/>
            </p:cNvCxnSpPr>
            <p:nvPr/>
          </p:nvCxnSpPr>
          <p:spPr>
            <a:xfrm rot="5400000" flipH="1" flipV="1">
              <a:off x="2613122" y="2469693"/>
              <a:ext cx="494528" cy="53917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CBAC974-CD4D-4D3B-BB5E-60E7EBCEBDA0}"/>
                </a:ext>
              </a:extLst>
            </p:cNvPr>
            <p:cNvCxnSpPr>
              <a:stCxn id="46" idx="0"/>
              <a:endCxn id="33" idx="2"/>
            </p:cNvCxnSpPr>
            <p:nvPr/>
          </p:nvCxnSpPr>
          <p:spPr>
            <a:xfrm rot="16200000" flipV="1">
              <a:off x="3242138" y="2379852"/>
              <a:ext cx="494528" cy="71885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853154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18" name="圆角矩形 2">
            <a:extLst>
              <a:ext uri="{FF2B5EF4-FFF2-40B4-BE49-F238E27FC236}">
                <a16:creationId xmlns:a16="http://schemas.microsoft.com/office/drawing/2014/main" id="{E8F88760-2B85-463A-BA16-818ADC98258C}"/>
              </a:ext>
            </a:extLst>
          </p:cNvPr>
          <p:cNvSpPr/>
          <p:nvPr/>
        </p:nvSpPr>
        <p:spPr>
          <a:xfrm>
            <a:off x="1734608" y="2896350"/>
            <a:ext cx="7103563" cy="1029103"/>
          </a:xfrm>
          <a:prstGeom prst="roundRect">
            <a:avLst/>
          </a:prstGeom>
          <a:solidFill>
            <a:srgbClr val="D3DEF1"/>
          </a:solidFill>
          <a:ln w="12700">
            <a:solidFill>
              <a:srgbClr val="7698D4"/>
            </a:solidFill>
          </a:ln>
        </p:spPr>
        <p:style>
          <a:lnRef idx="2">
            <a:schemeClr val="dk1"/>
          </a:lnRef>
          <a:fillRef idx="1">
            <a:schemeClr val="lt1"/>
          </a:fillRef>
          <a:effectRef idx="0">
            <a:schemeClr val="dk1"/>
          </a:effectRef>
          <a:fontRef idx="minor">
            <a:schemeClr val="dk1"/>
          </a:fontRef>
        </p:style>
        <p:txBody>
          <a:bodyPr/>
          <a:lstStyle/>
          <a:p>
            <a:pPr algn="ctr"/>
            <a:endParaRPr lang="zh-CN" altLang="en-US" sz="900" b="1" dirty="0">
              <a:solidFill>
                <a:srgbClr val="7698D4"/>
              </a:solidFill>
              <a:latin typeface="微软雅黑" charset="-122"/>
              <a:ea typeface="微软雅黑" charset="-122"/>
            </a:endParaRPr>
          </a:p>
        </p:txBody>
      </p:sp>
      <p:sp>
        <p:nvSpPr>
          <p:cNvPr id="19" name="圆角矩形 4">
            <a:extLst>
              <a:ext uri="{FF2B5EF4-FFF2-40B4-BE49-F238E27FC236}">
                <a16:creationId xmlns:a16="http://schemas.microsoft.com/office/drawing/2014/main" id="{6A769110-7FC4-440B-967C-ADC7C676802F}"/>
              </a:ext>
            </a:extLst>
          </p:cNvPr>
          <p:cNvSpPr/>
          <p:nvPr/>
        </p:nvSpPr>
        <p:spPr>
          <a:xfrm>
            <a:off x="1682388" y="4045202"/>
            <a:ext cx="7155783" cy="1995797"/>
          </a:xfrm>
          <a:prstGeom prst="roundRect">
            <a:avLst/>
          </a:prstGeom>
          <a:solidFill>
            <a:srgbClr val="FCE5D4"/>
          </a:solidFill>
          <a:ln w="12700">
            <a:solidFill>
              <a:srgbClr val="F6B482"/>
            </a:solidFill>
          </a:ln>
        </p:spPr>
        <p:style>
          <a:lnRef idx="2">
            <a:schemeClr val="dk1"/>
          </a:lnRef>
          <a:fillRef idx="1">
            <a:schemeClr val="lt1"/>
          </a:fillRef>
          <a:effectRef idx="0">
            <a:schemeClr val="dk1"/>
          </a:effectRef>
          <a:fontRef idx="minor">
            <a:schemeClr val="dk1"/>
          </a:fontRef>
        </p:style>
        <p:txBody>
          <a:bodyPr anchor="t"/>
          <a:lstStyle/>
          <a:p>
            <a:pPr algn="ctr"/>
            <a:endParaRPr lang="zh-CN" altLang="en-US" sz="900" b="1" dirty="0">
              <a:solidFill>
                <a:srgbClr val="B7560D"/>
              </a:solidFill>
              <a:latin typeface="微软雅黑" panose="020B0503020204020204" pitchFamily="34" charset="-122"/>
              <a:ea typeface="微软雅黑" panose="020B0503020204020204" pitchFamily="34" charset="-122"/>
            </a:endParaRPr>
          </a:p>
        </p:txBody>
      </p:sp>
      <p:sp>
        <p:nvSpPr>
          <p:cNvPr id="20" name="圆角矩形 17">
            <a:extLst>
              <a:ext uri="{FF2B5EF4-FFF2-40B4-BE49-F238E27FC236}">
                <a16:creationId xmlns:a16="http://schemas.microsoft.com/office/drawing/2014/main" id="{7A4666A5-0E3D-4239-9024-261241B4BDFD}"/>
              </a:ext>
            </a:extLst>
          </p:cNvPr>
          <p:cNvSpPr/>
          <p:nvPr/>
        </p:nvSpPr>
        <p:spPr>
          <a:xfrm>
            <a:off x="2407060" y="4267200"/>
            <a:ext cx="1346405" cy="343899"/>
          </a:xfrm>
          <a:prstGeom prst="roundRect">
            <a:avLst/>
          </a:prstGeom>
          <a:solidFill>
            <a:srgbClr val="E78829"/>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Image Preprocess</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26" name="圆角矩形 34">
            <a:extLst>
              <a:ext uri="{FF2B5EF4-FFF2-40B4-BE49-F238E27FC236}">
                <a16:creationId xmlns:a16="http://schemas.microsoft.com/office/drawing/2014/main" id="{E185E674-BC32-477B-9574-BA9EC458C9F5}"/>
              </a:ext>
            </a:extLst>
          </p:cNvPr>
          <p:cNvSpPr/>
          <p:nvPr/>
        </p:nvSpPr>
        <p:spPr>
          <a:xfrm>
            <a:off x="1734608" y="1782762"/>
            <a:ext cx="7103563" cy="977195"/>
          </a:xfrm>
          <a:prstGeom prst="roundRect">
            <a:avLst/>
          </a:prstGeom>
          <a:solidFill>
            <a:srgbClr val="E8F4F8"/>
          </a:solidFill>
          <a:ln w="12700">
            <a:solidFill>
              <a:srgbClr val="349ABE"/>
            </a:solidFill>
          </a:ln>
        </p:spPr>
        <p:style>
          <a:lnRef idx="2">
            <a:schemeClr val="dk1"/>
          </a:lnRef>
          <a:fillRef idx="1">
            <a:schemeClr val="lt1"/>
          </a:fillRef>
          <a:effectRef idx="0">
            <a:schemeClr val="dk1"/>
          </a:effectRef>
          <a:fontRef idx="minor">
            <a:schemeClr val="dk1"/>
          </a:fontRef>
        </p:style>
        <p:txBody>
          <a:bodyPr/>
          <a:lstStyle/>
          <a:p>
            <a:pPr algn="ctr"/>
            <a:endParaRPr lang="zh-CN" altLang="en-US" sz="900" b="1" dirty="0">
              <a:solidFill>
                <a:srgbClr val="349ABE"/>
              </a:solidFill>
              <a:latin typeface="微软雅黑" charset="-122"/>
              <a:ea typeface="微软雅黑" charset="-122"/>
            </a:endParaRPr>
          </a:p>
        </p:txBody>
      </p:sp>
      <p:sp>
        <p:nvSpPr>
          <p:cNvPr id="27" name="圆角矩形 35">
            <a:extLst>
              <a:ext uri="{FF2B5EF4-FFF2-40B4-BE49-F238E27FC236}">
                <a16:creationId xmlns:a16="http://schemas.microsoft.com/office/drawing/2014/main" id="{62067ECC-F22E-44C0-A42A-EDA14BE76BF1}"/>
              </a:ext>
            </a:extLst>
          </p:cNvPr>
          <p:cNvSpPr/>
          <p:nvPr/>
        </p:nvSpPr>
        <p:spPr>
          <a:xfrm>
            <a:off x="2407060" y="3330876"/>
            <a:ext cx="1331165" cy="350503"/>
          </a:xfrm>
          <a:prstGeom prst="roundRect">
            <a:avLst/>
          </a:prstGeom>
          <a:solidFill>
            <a:srgbClr val="7698D4"/>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Data Cleaning</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28" name="圆角矩形 42">
            <a:extLst>
              <a:ext uri="{FF2B5EF4-FFF2-40B4-BE49-F238E27FC236}">
                <a16:creationId xmlns:a16="http://schemas.microsoft.com/office/drawing/2014/main" id="{3EC2592D-16B5-49BF-942E-F53AA0A4ADC0}"/>
              </a:ext>
            </a:extLst>
          </p:cNvPr>
          <p:cNvSpPr/>
          <p:nvPr/>
        </p:nvSpPr>
        <p:spPr>
          <a:xfrm>
            <a:off x="3063949" y="2119539"/>
            <a:ext cx="1591988" cy="350503"/>
          </a:xfrm>
          <a:prstGeom prst="roundRect">
            <a:avLst/>
          </a:prstGeom>
          <a:solidFill>
            <a:srgbClr val="349ABE"/>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YOLOv5</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29" name="矩形 44">
            <a:extLst>
              <a:ext uri="{FF2B5EF4-FFF2-40B4-BE49-F238E27FC236}">
                <a16:creationId xmlns:a16="http://schemas.microsoft.com/office/drawing/2014/main" id="{90174100-23A9-4067-AAEA-3C345F44D85F}"/>
              </a:ext>
            </a:extLst>
          </p:cNvPr>
          <p:cNvSpPr/>
          <p:nvPr/>
        </p:nvSpPr>
        <p:spPr>
          <a:xfrm>
            <a:off x="305828" y="1813726"/>
            <a:ext cx="1236498" cy="946229"/>
          </a:xfrm>
          <a:prstGeom prst="rect">
            <a:avLst/>
          </a:prstGeom>
          <a:solidFill>
            <a:srgbClr val="349ABE"/>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600" b="1" dirty="0">
                <a:solidFill>
                  <a:schemeClr val="bg1"/>
                </a:solidFill>
                <a:latin typeface="Times New Roman" panose="02020603050405020304" pitchFamily="18" charset="0"/>
                <a:ea typeface="微软雅黑" charset="-122"/>
                <a:cs typeface="Times New Roman" panose="02020603050405020304" pitchFamily="18" charset="0"/>
              </a:rPr>
              <a:t>Purpose</a:t>
            </a:r>
            <a:endParaRPr lang="zh-CN" altLang="en-US" sz="1600" b="1"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30" name="圆角矩形 46">
            <a:extLst>
              <a:ext uri="{FF2B5EF4-FFF2-40B4-BE49-F238E27FC236}">
                <a16:creationId xmlns:a16="http://schemas.microsoft.com/office/drawing/2014/main" id="{80E7C8AE-E57B-44FD-B91C-160494B3B810}"/>
              </a:ext>
            </a:extLst>
          </p:cNvPr>
          <p:cNvSpPr/>
          <p:nvPr/>
        </p:nvSpPr>
        <p:spPr>
          <a:xfrm>
            <a:off x="5817404" y="2119539"/>
            <a:ext cx="1591988" cy="350503"/>
          </a:xfrm>
          <a:prstGeom prst="roundRect">
            <a:avLst/>
          </a:prstGeom>
          <a:solidFill>
            <a:srgbClr val="349ABE"/>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Pavement</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36" name="矩形 44">
            <a:extLst>
              <a:ext uri="{FF2B5EF4-FFF2-40B4-BE49-F238E27FC236}">
                <a16:creationId xmlns:a16="http://schemas.microsoft.com/office/drawing/2014/main" id="{FEAEA6C3-B706-46B2-995D-9B1FFDADE5FE}"/>
              </a:ext>
            </a:extLst>
          </p:cNvPr>
          <p:cNvSpPr/>
          <p:nvPr/>
        </p:nvSpPr>
        <p:spPr>
          <a:xfrm>
            <a:off x="309855" y="4042495"/>
            <a:ext cx="1236498" cy="1995797"/>
          </a:xfrm>
          <a:prstGeom prst="rect">
            <a:avLst/>
          </a:prstGeom>
          <a:solidFill>
            <a:srgbClr val="E38528"/>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600" b="1" dirty="0">
                <a:solidFill>
                  <a:schemeClr val="bg1"/>
                </a:solidFill>
                <a:latin typeface="Times New Roman" panose="02020603050405020304" pitchFamily="18" charset="0"/>
                <a:ea typeface="微软雅黑" charset="-122"/>
                <a:cs typeface="Times New Roman" panose="02020603050405020304" pitchFamily="18" charset="0"/>
              </a:rPr>
              <a:t>Strategies</a:t>
            </a:r>
            <a:endParaRPr lang="zh-CN" altLang="en-US" sz="1600" b="1"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37" name="矩形 44">
            <a:extLst>
              <a:ext uri="{FF2B5EF4-FFF2-40B4-BE49-F238E27FC236}">
                <a16:creationId xmlns:a16="http://schemas.microsoft.com/office/drawing/2014/main" id="{1A62FC53-0EE8-4610-99A6-1173E79C890B}"/>
              </a:ext>
            </a:extLst>
          </p:cNvPr>
          <p:cNvSpPr/>
          <p:nvPr/>
        </p:nvSpPr>
        <p:spPr>
          <a:xfrm>
            <a:off x="305828" y="2921070"/>
            <a:ext cx="1236498" cy="946229"/>
          </a:xfrm>
          <a:prstGeom prst="rect">
            <a:avLst/>
          </a:prstGeom>
          <a:solidFill>
            <a:srgbClr val="7798D4"/>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600" b="1" dirty="0">
                <a:solidFill>
                  <a:schemeClr val="bg1"/>
                </a:solidFill>
                <a:latin typeface="Times New Roman" panose="02020603050405020304" pitchFamily="18" charset="0"/>
                <a:ea typeface="微软雅黑" charset="-122"/>
                <a:cs typeface="Times New Roman" panose="02020603050405020304" pitchFamily="18" charset="0"/>
              </a:rPr>
              <a:t>Data-centric statistics</a:t>
            </a:r>
          </a:p>
        </p:txBody>
      </p:sp>
      <p:sp>
        <p:nvSpPr>
          <p:cNvPr id="40" name="圆角矩形 35">
            <a:extLst>
              <a:ext uri="{FF2B5EF4-FFF2-40B4-BE49-F238E27FC236}">
                <a16:creationId xmlns:a16="http://schemas.microsoft.com/office/drawing/2014/main" id="{02B839AD-7CF2-4853-AD03-C64335AEA4D1}"/>
              </a:ext>
            </a:extLst>
          </p:cNvPr>
          <p:cNvSpPr/>
          <p:nvPr/>
        </p:nvSpPr>
        <p:spPr>
          <a:xfrm>
            <a:off x="4423449" y="3330875"/>
            <a:ext cx="1331165" cy="350503"/>
          </a:xfrm>
          <a:prstGeom prst="roundRect">
            <a:avLst/>
          </a:prstGeom>
          <a:solidFill>
            <a:srgbClr val="7698D4"/>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Annotation</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4" name="Arrow: Right 3" descr="apply&#10;">
            <a:extLst>
              <a:ext uri="{FF2B5EF4-FFF2-40B4-BE49-F238E27FC236}">
                <a16:creationId xmlns:a16="http://schemas.microsoft.com/office/drawing/2014/main" id="{0A9EEE03-78BE-4562-BA6E-8068D7F1B543}"/>
              </a:ext>
            </a:extLst>
          </p:cNvPr>
          <p:cNvSpPr/>
          <p:nvPr/>
        </p:nvSpPr>
        <p:spPr>
          <a:xfrm>
            <a:off x="4856244" y="1929625"/>
            <a:ext cx="807731" cy="736890"/>
          </a:xfrm>
          <a:prstGeom prst="rightArrow">
            <a:avLst>
              <a:gd name="adj1" fmla="val 50000"/>
              <a:gd name="adj2" fmla="val 43106"/>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Times New Roman" panose="02020603050405020304" pitchFamily="18" charset="0"/>
                <a:cs typeface="Times New Roman" panose="02020603050405020304" pitchFamily="18" charset="0"/>
              </a:rPr>
              <a:t>Apply</a:t>
            </a:r>
          </a:p>
        </p:txBody>
      </p:sp>
      <p:sp>
        <p:nvSpPr>
          <p:cNvPr id="58" name="圆角矩形 35">
            <a:extLst>
              <a:ext uri="{FF2B5EF4-FFF2-40B4-BE49-F238E27FC236}">
                <a16:creationId xmlns:a16="http://schemas.microsoft.com/office/drawing/2014/main" id="{EC9162E7-4970-4A9A-93BA-98DAE5E2AB6C}"/>
              </a:ext>
            </a:extLst>
          </p:cNvPr>
          <p:cNvSpPr/>
          <p:nvPr/>
        </p:nvSpPr>
        <p:spPr>
          <a:xfrm>
            <a:off x="6613398" y="3330875"/>
            <a:ext cx="1331165" cy="350503"/>
          </a:xfrm>
          <a:prstGeom prst="roundRect">
            <a:avLst/>
          </a:prstGeom>
          <a:solidFill>
            <a:srgbClr val="7698D4"/>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Augmentation</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0" name="圆角矩形 17">
            <a:extLst>
              <a:ext uri="{FF2B5EF4-FFF2-40B4-BE49-F238E27FC236}">
                <a16:creationId xmlns:a16="http://schemas.microsoft.com/office/drawing/2014/main" id="{A703154F-F959-48B8-9ED3-095F436FE284}"/>
              </a:ext>
            </a:extLst>
          </p:cNvPr>
          <p:cNvSpPr/>
          <p:nvPr/>
        </p:nvSpPr>
        <p:spPr>
          <a:xfrm>
            <a:off x="4425353" y="4267199"/>
            <a:ext cx="1346405" cy="343899"/>
          </a:xfrm>
          <a:prstGeom prst="roundRect">
            <a:avLst/>
          </a:prstGeom>
          <a:solidFill>
            <a:srgbClr val="E78829"/>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Increase Bias</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1" name="圆角矩形 17">
            <a:extLst>
              <a:ext uri="{FF2B5EF4-FFF2-40B4-BE49-F238E27FC236}">
                <a16:creationId xmlns:a16="http://schemas.microsoft.com/office/drawing/2014/main" id="{DB1214C7-003A-4E6D-9C64-5C0D9706A8D3}"/>
              </a:ext>
            </a:extLst>
          </p:cNvPr>
          <p:cNvSpPr/>
          <p:nvPr/>
        </p:nvSpPr>
        <p:spPr>
          <a:xfrm>
            <a:off x="6617057" y="4267198"/>
            <a:ext cx="1346405" cy="343899"/>
          </a:xfrm>
          <a:prstGeom prst="roundRect">
            <a:avLst/>
          </a:prstGeom>
          <a:solidFill>
            <a:srgbClr val="E78829"/>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GAN</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2" name="圆角矩形 17">
            <a:extLst>
              <a:ext uri="{FF2B5EF4-FFF2-40B4-BE49-F238E27FC236}">
                <a16:creationId xmlns:a16="http://schemas.microsoft.com/office/drawing/2014/main" id="{EBAF96C4-09CA-40BA-9543-F150C2BE3C62}"/>
              </a:ext>
            </a:extLst>
          </p:cNvPr>
          <p:cNvSpPr/>
          <p:nvPr/>
        </p:nvSpPr>
        <p:spPr>
          <a:xfrm>
            <a:off x="2422300" y="4794674"/>
            <a:ext cx="1346405" cy="343899"/>
          </a:xfrm>
          <a:prstGeom prst="roundRect">
            <a:avLst/>
          </a:prstGeom>
          <a:solidFill>
            <a:schemeClr val="accent6">
              <a:lumMod val="60000"/>
              <a:lumOff val="4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Gaussian Filter</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3" name="圆角矩形 17">
            <a:extLst>
              <a:ext uri="{FF2B5EF4-FFF2-40B4-BE49-F238E27FC236}">
                <a16:creationId xmlns:a16="http://schemas.microsoft.com/office/drawing/2014/main" id="{53276461-FD1B-436D-91C3-7D9541386871}"/>
              </a:ext>
            </a:extLst>
          </p:cNvPr>
          <p:cNvSpPr/>
          <p:nvPr/>
        </p:nvSpPr>
        <p:spPr>
          <a:xfrm>
            <a:off x="2407060" y="5188384"/>
            <a:ext cx="1346405" cy="343899"/>
          </a:xfrm>
          <a:prstGeom prst="roundRect">
            <a:avLst/>
          </a:prstGeom>
          <a:solidFill>
            <a:schemeClr val="accent6">
              <a:lumMod val="60000"/>
              <a:lumOff val="4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Histogram equalization</a:t>
            </a:r>
          </a:p>
        </p:txBody>
      </p:sp>
      <p:sp>
        <p:nvSpPr>
          <p:cNvPr id="64" name="圆角矩形 17">
            <a:extLst>
              <a:ext uri="{FF2B5EF4-FFF2-40B4-BE49-F238E27FC236}">
                <a16:creationId xmlns:a16="http://schemas.microsoft.com/office/drawing/2014/main" id="{16E30AF1-00F0-4965-9D0A-59A785518219}"/>
              </a:ext>
            </a:extLst>
          </p:cNvPr>
          <p:cNvSpPr/>
          <p:nvPr/>
        </p:nvSpPr>
        <p:spPr>
          <a:xfrm>
            <a:off x="2407060" y="5582094"/>
            <a:ext cx="1346405" cy="343899"/>
          </a:xfrm>
          <a:prstGeom prst="roundRect">
            <a:avLst/>
          </a:prstGeom>
          <a:solidFill>
            <a:schemeClr val="accent6">
              <a:lumMod val="60000"/>
              <a:lumOff val="4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Normalization</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5" name="圆角矩形 17">
            <a:extLst>
              <a:ext uri="{FF2B5EF4-FFF2-40B4-BE49-F238E27FC236}">
                <a16:creationId xmlns:a16="http://schemas.microsoft.com/office/drawing/2014/main" id="{EE4C1BC8-9B29-4389-950A-473D25E26B59}"/>
              </a:ext>
            </a:extLst>
          </p:cNvPr>
          <p:cNvSpPr/>
          <p:nvPr/>
        </p:nvSpPr>
        <p:spPr>
          <a:xfrm>
            <a:off x="4423449" y="5154099"/>
            <a:ext cx="1346405" cy="408501"/>
          </a:xfrm>
          <a:prstGeom prst="roundRect">
            <a:avLst/>
          </a:prstGeom>
          <a:solidFill>
            <a:schemeClr val="accent6">
              <a:lumMod val="60000"/>
              <a:lumOff val="4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Annotate by different people</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10" name="Arrow: Down 9">
            <a:extLst>
              <a:ext uri="{FF2B5EF4-FFF2-40B4-BE49-F238E27FC236}">
                <a16:creationId xmlns:a16="http://schemas.microsoft.com/office/drawing/2014/main" id="{E59C402D-76ED-41EB-BD33-25848562B3BD}"/>
              </a:ext>
            </a:extLst>
          </p:cNvPr>
          <p:cNvSpPr/>
          <p:nvPr/>
        </p:nvSpPr>
        <p:spPr>
          <a:xfrm rot="10800000">
            <a:off x="809777" y="2770007"/>
            <a:ext cx="228600" cy="1269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Down 65">
            <a:extLst>
              <a:ext uri="{FF2B5EF4-FFF2-40B4-BE49-F238E27FC236}">
                <a16:creationId xmlns:a16="http://schemas.microsoft.com/office/drawing/2014/main" id="{D04B8734-B4ED-4F75-B96E-397F6B4FF5FC}"/>
              </a:ext>
            </a:extLst>
          </p:cNvPr>
          <p:cNvSpPr/>
          <p:nvPr/>
        </p:nvSpPr>
        <p:spPr>
          <a:xfrm rot="10800000">
            <a:off x="809777" y="3881947"/>
            <a:ext cx="228600" cy="1269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D77EA6E-0A53-458A-8568-BEC779FA9F98}"/>
              </a:ext>
            </a:extLst>
          </p:cNvPr>
          <p:cNvSpPr/>
          <p:nvPr/>
        </p:nvSpPr>
        <p:spPr>
          <a:xfrm>
            <a:off x="2281518" y="4175079"/>
            <a:ext cx="1604682" cy="1844721"/>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Rounded Corners 66">
            <a:extLst>
              <a:ext uri="{FF2B5EF4-FFF2-40B4-BE49-F238E27FC236}">
                <a16:creationId xmlns:a16="http://schemas.microsoft.com/office/drawing/2014/main" id="{9A3A106D-92CB-4FD8-BAA8-7E48BC6BB4C5}"/>
              </a:ext>
            </a:extLst>
          </p:cNvPr>
          <p:cNvSpPr/>
          <p:nvPr/>
        </p:nvSpPr>
        <p:spPr>
          <a:xfrm>
            <a:off x="4277210" y="4181868"/>
            <a:ext cx="1604682" cy="1844721"/>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244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431203" y="1593520"/>
            <a:ext cx="2836630" cy="715962"/>
          </a:xfrm>
          <a:noFill/>
          <a:ln>
            <a:noFill/>
          </a:ln>
        </p:spPr>
        <p:txBody>
          <a:bodyPr>
            <a:normAutofit/>
          </a:bodyPr>
          <a:lstStyle/>
          <a:p>
            <a:pPr marL="0" indent="0">
              <a:buNone/>
            </a:pPr>
            <a:r>
              <a:rPr lang="en-US" sz="1600" b="1" dirty="0">
                <a:latin typeface="Times New Roman" panose="02020603050405020304" pitchFamily="18" charset="0"/>
                <a:cs typeface="Times New Roman" panose="02020603050405020304" pitchFamily="18" charset="0"/>
              </a:rPr>
              <a:t>Preprocess</a:t>
            </a:r>
          </a:p>
        </p:txBody>
      </p:sp>
      <p:grpSp>
        <p:nvGrpSpPr>
          <p:cNvPr id="38" name="Group 37">
            <a:extLst>
              <a:ext uri="{FF2B5EF4-FFF2-40B4-BE49-F238E27FC236}">
                <a16:creationId xmlns:a16="http://schemas.microsoft.com/office/drawing/2014/main" id="{F11FB404-F375-4038-8DD8-A715D8067088}"/>
              </a:ext>
            </a:extLst>
          </p:cNvPr>
          <p:cNvGrpSpPr/>
          <p:nvPr/>
        </p:nvGrpSpPr>
        <p:grpSpPr>
          <a:xfrm>
            <a:off x="226418" y="3825059"/>
            <a:ext cx="4125971" cy="2366651"/>
            <a:chOff x="1789168" y="2060847"/>
            <a:chExt cx="3203812" cy="1837702"/>
          </a:xfrm>
        </p:grpSpPr>
        <p:pic>
          <p:nvPicPr>
            <p:cNvPr id="39" name="Picture 38">
              <a:extLst>
                <a:ext uri="{FF2B5EF4-FFF2-40B4-BE49-F238E27FC236}">
                  <a16:creationId xmlns:a16="http://schemas.microsoft.com/office/drawing/2014/main" id="{5DFD4A94-96D0-4C2D-B677-33EC784C85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1960" y="2060847"/>
              <a:ext cx="781020" cy="1548177"/>
            </a:xfrm>
            <a:prstGeom prst="rect">
              <a:avLst/>
            </a:prstGeom>
          </p:spPr>
        </p:pic>
        <p:pic>
          <p:nvPicPr>
            <p:cNvPr id="40" name="Picture 39">
              <a:extLst>
                <a:ext uri="{FF2B5EF4-FFF2-40B4-BE49-F238E27FC236}">
                  <a16:creationId xmlns:a16="http://schemas.microsoft.com/office/drawing/2014/main" id="{ABC2B602-0BA5-43AB-AB44-48ADAB3BF9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89168" y="2060848"/>
              <a:ext cx="781019" cy="1548173"/>
            </a:xfrm>
            <a:prstGeom prst="rect">
              <a:avLst/>
            </a:prstGeom>
          </p:spPr>
        </p:pic>
        <p:pic>
          <p:nvPicPr>
            <p:cNvPr id="41" name="Picture 40">
              <a:extLst>
                <a:ext uri="{FF2B5EF4-FFF2-40B4-BE49-F238E27FC236}">
                  <a16:creationId xmlns:a16="http://schemas.microsoft.com/office/drawing/2014/main" id="{6132B75E-EED8-4AD4-96BA-B8DB8C282A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90799" y="2060847"/>
              <a:ext cx="781019" cy="1548174"/>
            </a:xfrm>
            <a:prstGeom prst="rect">
              <a:avLst/>
            </a:prstGeom>
          </p:spPr>
        </p:pic>
        <p:pic>
          <p:nvPicPr>
            <p:cNvPr id="42" name="Picture 41">
              <a:extLst>
                <a:ext uri="{FF2B5EF4-FFF2-40B4-BE49-F238E27FC236}">
                  <a16:creationId xmlns:a16="http://schemas.microsoft.com/office/drawing/2014/main" id="{3DE10812-A423-45D4-A2B1-59FE5F59F5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92431" y="2060847"/>
              <a:ext cx="781019" cy="1548174"/>
            </a:xfrm>
            <a:prstGeom prst="rect">
              <a:avLst/>
            </a:prstGeom>
          </p:spPr>
        </p:pic>
        <p:sp>
          <p:nvSpPr>
            <p:cNvPr id="43" name="TextBox 42">
              <a:extLst>
                <a:ext uri="{FF2B5EF4-FFF2-40B4-BE49-F238E27FC236}">
                  <a16:creationId xmlns:a16="http://schemas.microsoft.com/office/drawing/2014/main" id="{3441DA89-F9D2-4872-A5D4-81B4F00C34B9}"/>
                </a:ext>
              </a:extLst>
            </p:cNvPr>
            <p:cNvSpPr txBox="1"/>
            <p:nvPr/>
          </p:nvSpPr>
          <p:spPr>
            <a:xfrm>
              <a:off x="2051720" y="3621550"/>
              <a:ext cx="356188"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(a)</a:t>
              </a:r>
            </a:p>
          </p:txBody>
        </p:sp>
        <p:sp>
          <p:nvSpPr>
            <p:cNvPr id="44" name="TextBox 43">
              <a:extLst>
                <a:ext uri="{FF2B5EF4-FFF2-40B4-BE49-F238E27FC236}">
                  <a16:creationId xmlns:a16="http://schemas.microsoft.com/office/drawing/2014/main" id="{C5474441-AE7F-43BA-8330-83DAB4E63164}"/>
                </a:ext>
              </a:extLst>
            </p:cNvPr>
            <p:cNvSpPr txBox="1"/>
            <p:nvPr/>
          </p:nvSpPr>
          <p:spPr>
            <a:xfrm>
              <a:off x="2803214" y="3621549"/>
              <a:ext cx="364202"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(b)</a:t>
              </a:r>
            </a:p>
          </p:txBody>
        </p:sp>
        <p:sp>
          <p:nvSpPr>
            <p:cNvPr id="45" name="TextBox 44">
              <a:extLst>
                <a:ext uri="{FF2B5EF4-FFF2-40B4-BE49-F238E27FC236}">
                  <a16:creationId xmlns:a16="http://schemas.microsoft.com/office/drawing/2014/main" id="{5C70CFAA-A839-4177-9A89-8CE3F640EB99}"/>
                </a:ext>
              </a:extLst>
            </p:cNvPr>
            <p:cNvSpPr txBox="1"/>
            <p:nvPr/>
          </p:nvSpPr>
          <p:spPr>
            <a:xfrm>
              <a:off x="3604846" y="3609021"/>
              <a:ext cx="356188"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(c)</a:t>
              </a:r>
            </a:p>
          </p:txBody>
        </p:sp>
        <p:sp>
          <p:nvSpPr>
            <p:cNvPr id="46" name="TextBox 45">
              <a:extLst>
                <a:ext uri="{FF2B5EF4-FFF2-40B4-BE49-F238E27FC236}">
                  <a16:creationId xmlns:a16="http://schemas.microsoft.com/office/drawing/2014/main" id="{E7011AFA-A423-468A-9F8F-E6E9D3A3D61D}"/>
                </a:ext>
              </a:extLst>
            </p:cNvPr>
            <p:cNvSpPr txBox="1"/>
            <p:nvPr/>
          </p:nvSpPr>
          <p:spPr>
            <a:xfrm>
              <a:off x="4424376" y="3609020"/>
              <a:ext cx="364202"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(d)</a:t>
              </a:r>
            </a:p>
          </p:txBody>
        </p:sp>
      </p:grpSp>
      <p:sp>
        <p:nvSpPr>
          <p:cNvPr id="47" name="Content Placeholder 2">
            <a:extLst>
              <a:ext uri="{FF2B5EF4-FFF2-40B4-BE49-F238E27FC236}">
                <a16:creationId xmlns:a16="http://schemas.microsoft.com/office/drawing/2014/main" id="{9859BEFC-C1B7-4F26-AB4B-E364417E7078}"/>
              </a:ext>
            </a:extLst>
          </p:cNvPr>
          <p:cNvSpPr txBox="1">
            <a:spLocks/>
          </p:cNvSpPr>
          <p:nvPr/>
        </p:nvSpPr>
        <p:spPr>
          <a:xfrm>
            <a:off x="5065657" y="4739390"/>
            <a:ext cx="3755977" cy="1409289"/>
          </a:xfrm>
          <a:prstGeom prst="rect">
            <a:avLst/>
          </a:prstGeom>
          <a:noFill/>
          <a:ln>
            <a:solidFill>
              <a:schemeClr val="tx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Raw image</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Gaussian Filter</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Histogram equalization</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Normalization: To make the pixel mean equal to zero</a:t>
            </a:r>
          </a:p>
        </p:txBody>
      </p:sp>
      <p:sp>
        <p:nvSpPr>
          <p:cNvPr id="14" name="圆角矩形 82">
            <a:extLst>
              <a:ext uri="{FF2B5EF4-FFF2-40B4-BE49-F238E27FC236}">
                <a16:creationId xmlns:a16="http://schemas.microsoft.com/office/drawing/2014/main" id="{832115AB-CF89-4ECC-A0FA-861BCF34F7A1}"/>
              </a:ext>
            </a:extLst>
          </p:cNvPr>
          <p:cNvSpPr/>
          <p:nvPr/>
        </p:nvSpPr>
        <p:spPr>
          <a:xfrm>
            <a:off x="80745" y="3681301"/>
            <a:ext cx="4412873" cy="2467378"/>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pic>
        <p:nvPicPr>
          <p:cNvPr id="1026" name="Picture 2" descr="CVL Tools Vision Guide - Gaussian Convolution - Documentation | Cognex">
            <a:extLst>
              <a:ext uri="{FF2B5EF4-FFF2-40B4-BE49-F238E27FC236}">
                <a16:creationId xmlns:a16="http://schemas.microsoft.com/office/drawing/2014/main" id="{238AD79C-5B87-453C-A28D-F7A0CF7890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7627" y="2131841"/>
            <a:ext cx="352425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xample of histogram equalization. (a) The input image and (b) its... |  Download Scientific Diagram">
            <a:extLst>
              <a:ext uri="{FF2B5EF4-FFF2-40B4-BE49-F238E27FC236}">
                <a16:creationId xmlns:a16="http://schemas.microsoft.com/office/drawing/2014/main" id="{812F3D21-3680-4C24-B859-A175368CEB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4398" y="1593520"/>
            <a:ext cx="2362200" cy="2773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145277"/>
      </p:ext>
    </p:extLst>
  </p:cSld>
  <p:clrMapOvr>
    <a:masterClrMapping/>
  </p:clrMapOvr>
</p:sld>
</file>

<file path=ppt/theme/theme1.xml><?xml version="1.0" encoding="utf-8"?>
<a:theme xmlns:a="http://schemas.openxmlformats.org/drawingml/2006/main" name="BoiseState_Presentation_Standard">
  <a:themeElements>
    <a:clrScheme name="Boise State Theme">
      <a:dk1>
        <a:srgbClr val="191917"/>
      </a:dk1>
      <a:lt1>
        <a:sysClr val="window" lastClr="FFFFFF"/>
      </a:lt1>
      <a:dk2>
        <a:srgbClr val="09347A"/>
      </a:dk2>
      <a:lt2>
        <a:srgbClr val="F6F6F5"/>
      </a:lt2>
      <a:accent1>
        <a:srgbClr val="0169A4"/>
      </a:accent1>
      <a:accent2>
        <a:srgbClr val="F1632A"/>
      </a:accent2>
      <a:accent3>
        <a:srgbClr val="007DC3"/>
      </a:accent3>
      <a:accent4>
        <a:srgbClr val="8064A2"/>
      </a:accent4>
      <a:accent5>
        <a:srgbClr val="4BACC6"/>
      </a:accent5>
      <a:accent6>
        <a:srgbClr val="F79646"/>
      </a:accent6>
      <a:hlink>
        <a:srgbClr val="3399CC"/>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4E82199B-DC72-488A-95B8-89E8CD66E9DD}" vid="{A67F7EB3-B12E-4EFB-B5BD-71C286836255}"/>
    </a:ext>
  </a:extLst>
</a:theme>
</file>

<file path=ppt/theme/theme2.xml><?xml version="1.0" encoding="utf-8"?>
<a:theme xmlns:a="http://schemas.openxmlformats.org/drawingml/2006/main" name="1_blank">
  <a:themeElements>
    <a:clrScheme name="Boise State Theme">
      <a:dk1>
        <a:srgbClr val="191917"/>
      </a:dk1>
      <a:lt1>
        <a:sysClr val="window" lastClr="FFFFFF"/>
      </a:lt1>
      <a:dk2>
        <a:srgbClr val="09347A"/>
      </a:dk2>
      <a:lt2>
        <a:srgbClr val="F6F6F5"/>
      </a:lt2>
      <a:accent1>
        <a:srgbClr val="0169A4"/>
      </a:accent1>
      <a:accent2>
        <a:srgbClr val="F1632A"/>
      </a:accent2>
      <a:accent3>
        <a:srgbClr val="007DC3"/>
      </a:accent3>
      <a:accent4>
        <a:srgbClr val="8064A2"/>
      </a:accent4>
      <a:accent5>
        <a:srgbClr val="4BACC6"/>
      </a:accent5>
      <a:accent6>
        <a:srgbClr val="F79646"/>
      </a:accent6>
      <a:hlink>
        <a:srgbClr val="3399CC"/>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4E82199B-DC72-488A-95B8-89E8CD66E9DD}" vid="{4EF0FCDD-25EB-4093-B50D-713D10A174B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BoiseState_Presentation_Standard.potx</Template>
  <TotalTime>126783</TotalTime>
  <Words>1753</Words>
  <Application>Microsoft Office PowerPoint</Application>
  <PresentationFormat>On-screen Show (4:3)</PresentationFormat>
  <Paragraphs>224</Paragraphs>
  <Slides>18</Slides>
  <Notes>17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18</vt:i4>
      </vt:variant>
    </vt:vector>
  </HeadingPairs>
  <TitlesOfParts>
    <vt:vector size="29" baseType="lpstr">
      <vt:lpstr>微软雅黑</vt:lpstr>
      <vt:lpstr>Arial</vt:lpstr>
      <vt:lpstr>Calibri</vt:lpstr>
      <vt:lpstr>Garamond</vt:lpstr>
      <vt:lpstr>Gotham-Book</vt:lpstr>
      <vt:lpstr>Gotham-Medium</vt:lpstr>
      <vt:lpstr>Modern Love Grunge</vt:lpstr>
      <vt:lpstr>Times New Roman</vt:lpstr>
      <vt:lpstr>Wingdings</vt:lpstr>
      <vt:lpstr>BoiseState_Presentation_Standard</vt:lpstr>
      <vt:lpstr>1_blank</vt:lpstr>
      <vt:lpstr>Pavement Defects Detection Based on Yolov5 and Generative Adversarial Network </vt:lpstr>
      <vt:lpstr>PowerPoint Presentation</vt:lpstr>
      <vt:lpstr>Introduction</vt:lpstr>
      <vt:lpstr>Introduction</vt:lpstr>
      <vt:lpstr>Data</vt:lpstr>
      <vt:lpstr>Data</vt:lpstr>
      <vt:lpstr>Methodology</vt:lpstr>
      <vt:lpstr>Methodology</vt:lpstr>
      <vt:lpstr>Methodology</vt:lpstr>
      <vt:lpstr>Methodology</vt:lpstr>
      <vt:lpstr>Methodology</vt:lpstr>
      <vt:lpstr>Methodology</vt:lpstr>
      <vt:lpstr>Results</vt:lpstr>
      <vt:lpstr>Results</vt:lpstr>
      <vt:lpstr>Results</vt:lpstr>
      <vt:lpstr>Results</vt:lpstr>
      <vt:lpstr>Conclusion</vt:lpstr>
      <vt:lpstr>Thank You</vt:lpstr>
    </vt:vector>
  </TitlesOfParts>
  <Company>Boise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Boise State PowerPoint Template</dc:title>
  <dc:creator>Teri Williams</dc:creator>
  <cp:lastModifiedBy>tianjie zhang</cp:lastModifiedBy>
  <cp:revision>490</cp:revision>
  <dcterms:created xsi:type="dcterms:W3CDTF">2015-02-18T20:10:19Z</dcterms:created>
  <dcterms:modified xsi:type="dcterms:W3CDTF">2022-03-18T21:09:12Z</dcterms:modified>
</cp:coreProperties>
</file>